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63" r:id="rId3"/>
    <p:sldId id="272" r:id="rId4"/>
    <p:sldId id="273" r:id="rId5"/>
    <p:sldId id="331" r:id="rId6"/>
    <p:sldId id="332" r:id="rId7"/>
    <p:sldId id="337" r:id="rId8"/>
    <p:sldId id="333" r:id="rId9"/>
    <p:sldId id="338" r:id="rId10"/>
    <p:sldId id="361" r:id="rId11"/>
    <p:sldId id="368" r:id="rId12"/>
    <p:sldId id="362" r:id="rId13"/>
    <p:sldId id="342" r:id="rId14"/>
    <p:sldId id="270" r:id="rId15"/>
    <p:sldId id="275" r:id="rId16"/>
    <p:sldId id="328" r:id="rId17"/>
    <p:sldId id="327" r:id="rId18"/>
    <p:sldId id="277" r:id="rId19"/>
    <p:sldId id="370" r:id="rId20"/>
    <p:sldId id="351" r:id="rId21"/>
    <p:sldId id="278" r:id="rId22"/>
    <p:sldId id="297" r:id="rId23"/>
    <p:sldId id="360" r:id="rId24"/>
    <p:sldId id="298" r:id="rId25"/>
    <p:sldId id="299" r:id="rId26"/>
    <p:sldId id="323" r:id="rId27"/>
    <p:sldId id="300" r:id="rId28"/>
    <p:sldId id="307" r:id="rId29"/>
    <p:sldId id="308" r:id="rId30"/>
    <p:sldId id="309" r:id="rId31"/>
    <p:sldId id="310" r:id="rId32"/>
    <p:sldId id="292" r:id="rId33"/>
    <p:sldId id="301" r:id="rId34"/>
    <p:sldId id="316" r:id="rId35"/>
    <p:sldId id="356" r:id="rId36"/>
    <p:sldId id="357" r:id="rId37"/>
    <p:sldId id="354" r:id="rId38"/>
    <p:sldId id="353" r:id="rId39"/>
    <p:sldId id="365" r:id="rId40"/>
    <p:sldId id="363" r:id="rId41"/>
    <p:sldId id="359" r:id="rId42"/>
    <p:sldId id="367" r:id="rId43"/>
    <p:sldId id="369" r:id="rId44"/>
    <p:sldId id="303" r:id="rId45"/>
    <p:sldId id="313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9E66-D0A1-4767-ACBA-C6ABECADDEE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6FE0-965E-45D3-8A45-7A612901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B%D0%B8%D0%BA%D0%BE%D0%B5_%D0%BA%D0%BD%D1%8F%D0%B6%D0%B5%D1%81%D1%82%D0%B2%D0%BE_%D0%9B%D0%B8%D1%82%D0%BE%D0%B2%D1%81%D0%BA%D0%BE%D0%B5_(%D1%8D%D0%BD%D1%86%D0%B8%D0%BA%D0%BB%D0%BE%D0%BF%D0%B5%D0%B4%D0%B8%D1%8F)" TargetMode="External"/><Relationship Id="rId7" Type="http://schemas.openxmlformats.org/officeDocument/2006/relationships/hyperlink" Target="http://museum.logoysk.info/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8;&#1099;&#1096;&#1082;&#1077;&#1074;&#1080;&#1095;,_&#1055;&#1080;&#1081;" TargetMode="External"/><Relationship Id="rId5" Type="http://schemas.openxmlformats.org/officeDocument/2006/relationships/hyperlink" Target="http://museum.logoysk.info/ru/tyszkiewicz/52-dynasty/1082-constantine-tyszkiewicz.html" TargetMode="External"/><Relationship Id="rId4" Type="http://schemas.openxmlformats.org/officeDocument/2006/relationships/hyperlink" Target="https://ru.wikipedia.org/wiki/%D0%91%D0%B5%D0%BB%D0%BE%D1%80%D1%83%D1%81%D1%81%D0%BA%D0%B0%D1%8F_%D0%AD%D0%BD%D1%86%D0%B8%D0%BA%D0%BB%D0%BE%D0%BF%D0%B5%D0%B4%D0%B8%D1%8F_%D0%B8%D0%BC%D0%B5%D0%BD%D0%B8_%D0%9F%D0%B5%D1%82%D1%80%D1%83%D1%81%D1%8F_%D0%91%D1%80%D0%BE%D0%B2%D0%BA%D0%B8_(%D0%B8%D0%B7%D0%B4%D0%B0%D1%82%D0%B5%D0%BB%D1%8C%D1%81%D1%82%D0%B2%D0%BE)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Vzlibrary@mail.gomel.b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08721"/>
            <a:ext cx="6408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БРАТЬЯ ТЫШКЕВИЧИ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— </a:t>
            </a:r>
          </a:p>
          <a:p>
            <a:pPr algn="ctr"/>
            <a:endParaRPr lang="ru-RU" sz="1600" b="1" i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РОДОНАЧАЛЬНИКИ БЕЛОРУССКОЙ НАУЧНОЙ АРХЕОЛОГИИ,  </a:t>
            </a:r>
            <a:endParaRPr lang="ru-RU" sz="2400" b="1" dirty="0" smtClean="0">
              <a:solidFill>
                <a:srgbClr val="80000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+mj-lt"/>
              </a:rPr>
              <a:t>ИСТОРИКИ, ЭТНОГРАФЫ, ФОЛЬКЛОРИСТЫ,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+mj-lt"/>
              </a:rPr>
              <a:t>ОСНОВАТЕЛИ ЛОГОЙСКОГО И ВИЛЕНСКОГО МУЗЕЕВ</a:t>
            </a:r>
          </a:p>
          <a:p>
            <a:pPr algn="ctr"/>
            <a:endParaRPr lang="ru-RU" sz="2800" b="1" dirty="0" smtClean="0">
              <a:solidFill>
                <a:srgbClr val="99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03648" y="652919"/>
            <a:ext cx="6408712" cy="73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Этот дворцово-парковый комплекс был широко известен в западных губерниях «</a:t>
            </a:r>
            <a:r>
              <a:rPr lang="ru-RU" sz="1500" i="1" dirty="0" smtClean="0"/>
              <a:t>от Киева до Вильно</a:t>
            </a:r>
            <a:r>
              <a:rPr lang="ru-RU" sz="1500" dirty="0" smtClean="0"/>
              <a:t>», главным образом благодаря научной, общественной и музейной деятельности сыновей Пия </a:t>
            </a:r>
            <a:r>
              <a:rPr lang="ru-RU" sz="1500" dirty="0" err="1" smtClean="0"/>
              <a:t>Тышкевича</a:t>
            </a:r>
            <a:r>
              <a:rPr lang="ru-RU" sz="1500" dirty="0" smtClean="0"/>
              <a:t>: </a:t>
            </a:r>
            <a:r>
              <a:rPr lang="ru-RU" sz="1500" u="sng" dirty="0" smtClean="0"/>
              <a:t>Константина</a:t>
            </a:r>
            <a:r>
              <a:rPr lang="ru-RU" sz="1500" dirty="0" smtClean="0"/>
              <a:t> (1806–1863) и </a:t>
            </a:r>
            <a:r>
              <a:rPr lang="ru-RU" sz="1500" u="sng" dirty="0" err="1" smtClean="0"/>
              <a:t>Евстафия</a:t>
            </a:r>
            <a:r>
              <a:rPr lang="ru-RU" sz="1500" dirty="0" smtClean="0"/>
              <a:t> (1814–1873).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В 1859 г. имение перешло к старшему сыну Пия </a:t>
            </a:r>
            <a:r>
              <a:rPr lang="ru-RU" sz="1500" dirty="0" err="1" smtClean="0"/>
              <a:t>Тышкевича</a:t>
            </a:r>
            <a:r>
              <a:rPr lang="ru-RU" sz="1500" dirty="0" smtClean="0"/>
              <a:t> — Константину, затем к его сыну — Оскару (1837–1897). Юзеф (1869–1914), сын Оскара, был фактически последним владельцем </a:t>
            </a:r>
            <a:r>
              <a:rPr lang="ru-RU" sz="1500" dirty="0" err="1" smtClean="0"/>
              <a:t>Логойского</a:t>
            </a:r>
            <a:r>
              <a:rPr lang="ru-RU" sz="1500" dirty="0" smtClean="0"/>
              <a:t> имения.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После 1917 года </a:t>
            </a:r>
            <a:r>
              <a:rPr lang="ru-RU" sz="1500" dirty="0" err="1" smtClean="0"/>
              <a:t>Тышкевичи</a:t>
            </a:r>
            <a:r>
              <a:rPr lang="ru-RU" sz="1500" dirty="0" smtClean="0"/>
              <a:t>, как и иные знатные роды вынуждены были покинуть свои родовые поместья.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начале 1920-х гг. Логойск стал центром одного из пограничных районов «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Менскай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акругi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» БССР. Имение было национализировано, дворец и другие постройки отданы для различных административно - хозяйственных нужд, частично как жилые.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Во дворце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располагались приют, школа. Некоторое время дворец оставался пустым. </a:t>
            </a:r>
            <a:endParaRPr lang="ru-RU" sz="1500" dirty="0" smtClean="0">
              <a:ea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500" dirty="0" smtClean="0"/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/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836712"/>
            <a:ext cx="62646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500" dirty="0" smtClean="0"/>
              <a:t>Позже дворец был переоборудован в тюрьму. </a:t>
            </a:r>
            <a:r>
              <a:rPr lang="ru-RU" sz="1500" dirty="0" smtClean="0">
                <a:ea typeface="Times New Roman" pitchFamily="18" charset="0"/>
              </a:rPr>
              <a:t>Подвалы дворца, по словам местных жителей, в 1920–1940-е гг. использовались в качестве тюремных помещений — вначале НКВД, а затем немцами. </a:t>
            </a:r>
          </a:p>
          <a:p>
            <a:pPr indent="441325" algn="just"/>
            <a:endParaRPr lang="ru-RU" sz="500" dirty="0" smtClean="0">
              <a:ea typeface="Times New Roman" pitchFamily="18" charset="0"/>
            </a:endParaRPr>
          </a:p>
          <a:p>
            <a:pPr indent="441325" algn="just"/>
            <a:r>
              <a:rPr lang="ru-RU" sz="1500" dirty="0" smtClean="0">
                <a:ea typeface="Times New Roman" pitchFamily="18" charset="0"/>
              </a:rPr>
              <a:t>В</a:t>
            </a:r>
            <a:r>
              <a:rPr lang="ru-RU" sz="1500" dirty="0" smtClean="0"/>
              <a:t> конце Великой Отечественной войны дворец был разрушен в результате военных действий</a:t>
            </a:r>
            <a:r>
              <a:rPr lang="ru-RU" sz="1500" dirty="0" smtClean="0">
                <a:ea typeface="Times New Roman" pitchFamily="18" charset="0"/>
              </a:rPr>
              <a:t>, сохранился только небольшой фрагмент стены южного крыла здания.</a:t>
            </a:r>
            <a:endParaRPr lang="ru-RU" sz="1500" dirty="0"/>
          </a:p>
        </p:txBody>
      </p:sp>
      <p:pic>
        <p:nvPicPr>
          <p:cNvPr id="6" name="Рисунок 5" descr="http://globus.tut.by/logojsk/palace240_d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rda.of.by/.ga/l/logojsk/palace/nf/logoisk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225881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5600916"/>
            <a:ext cx="64807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На сегодняшний день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Тышкевичи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проживают в США, Канаде, Англии, Польше.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0" name="Рисунок 9" descr="https://www.sb.by/upload/medialibrary/ca9/ca94dae13876d2b1919e675267eb90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284984"/>
            <a:ext cx="1512168" cy="16535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75656" y="838635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РОДИТЕЛИ БРАТЬЕВ ТЫШКЕВИЧЕЙ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5" name="Рисунок 1" descr="200px-Pijus_Tyškievič._Піюс_Тышкевіч_(XIX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036" y="1268760"/>
            <a:ext cx="1706036" cy="2376264"/>
          </a:xfrm>
          <a:prstGeom prst="ellipse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31640" y="3943337"/>
            <a:ext cx="64087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e-BY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Пий Тышкевич п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редставитель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логойской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линии литовского магнатского рода </a:t>
            </a:r>
            <a:r>
              <a:rPr kumimoji="0" lang="be-BY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Тышкевичей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герба «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Лелива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», сын генерал-майора польских войск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Фелициана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(1719-1792),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маршалок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шляхты Борисовского уезда (1807-1811), </a:t>
            </a:r>
            <a:r>
              <a:rPr lang="be-BY" sz="1500" dirty="0" smtClean="0">
                <a:ea typeface="Calibri" pitchFamily="34" charset="0"/>
                <a:cs typeface="Times New Roman" pitchFamily="18" charset="0"/>
              </a:rPr>
              <a:t>граф на Логойске и Бердичеве,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1500" dirty="0" smtClean="0">
                <a:ea typeface="Calibri" pitchFamily="34" charset="0"/>
                <a:cs typeface="Times New Roman" pitchFamily="18" charset="0"/>
              </a:rPr>
              <a:t>почётный член Виленской археологической комиссии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Пий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получил хорошее домашнее образование, затем учился в Минске. В 1794 г. принимал участие в польском восстании под предводительством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Тадеуша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Костюшко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645024"/>
            <a:ext cx="32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Пий </a:t>
            </a:r>
            <a:r>
              <a:rPr lang="ru-RU" sz="1200" b="1" dirty="0" err="1" smtClean="0">
                <a:ea typeface="Calibri" pitchFamily="34" charset="0"/>
                <a:cs typeface="Times New Roman" pitchFamily="18" charset="0"/>
              </a:rPr>
              <a:t>Фелицианович</a:t>
            </a: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endParaRPr lang="ru-RU" sz="1200" b="1" dirty="0" smtClean="0"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(1756—1858 гг.)</a:t>
            </a:r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64807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Отец братьев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Тышкевичей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был увлекающимся человеком. Он посвятил себя хозяйственной деятельности, укреплению экономической рентабельности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Логойского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графства, исправно вел архив графства. Пий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наряду с экономическими заботами о графстве много сделал для возрождения и умножения культурного наследия рядового Логойска: всю жизнь изучал историю рода и писал семейную хронику, был отличным резчиком по дереву и инкрустатором.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существенно пополнил художественную галерею и библиотеку. По свидетельству современников, во дворце, в тогдашней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Логойской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галерее была коллекция итальянской живописи (более 200 картин), библиотека в три тысячи книг, большое собрание этрусских ваз, более 1000 медалей и монет, множество старинных рукописей и карт, древние кресты, кольчуги, щиты, мечи, копья, бердыши, коллекция льняных изделий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Логойской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фабрики. 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 Логойском дворце, постоянно организовывались музыкальные вечера. Пий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одаренный музыкально, организовывал камерные и сольные концерты, играл на скрипке, флейте и, популярной в те времена гармонике, помогал своим сыновьям,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Евстафию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и Константину, в их научных изысканиях.</a:t>
            </a:r>
            <a:endParaRPr lang="ru-RU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1022210"/>
            <a:ext cx="6408712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Благодарностью и признанием его заслуг в науке было избрание в 1856 Пия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Фелициановича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(в 100-летнем возрасте) почетным членом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Виленской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археологической комиссии.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был дважды женат. Его первой женой стала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Людвика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Сераковская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(1782-1803), от брака с которой не имел потомства. Вторично женился на Августе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Брёле-Плятер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500" dirty="0" smtClean="0"/>
              <a:t>умерла в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1834 г. </a:t>
            </a:r>
            <a:r>
              <a:rPr lang="ru-RU" sz="1500" dirty="0" smtClean="0"/>
              <a:t>на 48-м году жизни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). </a:t>
            </a:r>
            <a:r>
              <a:rPr lang="ru-RU" sz="1500" dirty="0" smtClean="0"/>
              <a:t>Мать Августа была высокообразованной женщиной, поклонницей наук. Она собрала огромную коллекцию документов (в том числе уникальных рукописей), книг, картин, древних предметов и др.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1806 году в семье графа Пия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Фелициановича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родился первый сын – Константин. Кроме него ещё было два сына и дочь: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Флориан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Павлина, но самый большой след для потомков оставили братья Константин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Когда Константин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были совсем маленькие, в гости к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Тышкевичам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приезжало много интересных творческих людей. Один из них – Наполеон Орда, музыкант, художник. Во дворце всегда звучала музыка Гайдна, Моцарта. К тому же Пий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Фелицианович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дружил со своим ровесником Осипом Козловским, знаменитым музыкантом. Семья часто ездила в Красный Бор в гости к композитору, пианисту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Флориану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Миладовскому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Кроме того отец очень много рассказывал своим сыновьям про историю родного края, свой род.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75656" y="1052736"/>
            <a:ext cx="640871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Рассказы отца были первой школой исторического воспитания сыновей. Словом, атмосфера в доме была самой творческой. Неудивительно, что сыновья Пия выросли незаурядными личностями.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Одной из особенностей отца было стремление дать своим сыновьям хорошее образование.</a:t>
            </a:r>
            <a:endParaRPr lang="ru-RU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то время старший сын был в семье первым наследником. Поэтому Константин решил вернуться в Логойск, к родным корням. На малой родине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К.Тышкевич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начинает искать редкие вещи и собирать коллекции в домашний музей. Помогал в этих делах ему брат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Вместе они ходили по окрестностям Логойска и раскапывали курганы и погост.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обращая внимания на свои графские титулы, братья,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Константин, брали в руки лопаты и с помощью местных крестьян раскапывали древние курганы. Иногда, переодевшись в простое крестьянское платье, они ходили по деревенским домам, чтобы послушать и записать народные песни, легенды, предания, откровенный разговор крестьян о быте, поучаствовать в обрядах. Иногда помогал им и отец, несмотря на свой возраст.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Пий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, проживший 102 года, еще в 86 лет водил экскурсии по музею в Логойском дворце.</a:t>
            </a:r>
            <a:endParaRPr lang="ru-RU" sz="15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2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51720" y="90872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ТЫШКЕВИЧ КОНСТАНТИН ПИЕВИЧ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22108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К.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200" dirty="0" smtClean="0"/>
              <a:t>(1806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 1868)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725144"/>
            <a:ext cx="62646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Константин </a:t>
            </a:r>
            <a:r>
              <a:rPr lang="ru-RU" sz="1500" b="1" i="1" dirty="0" err="1" smtClean="0">
                <a:ea typeface="Calibri" pitchFamily="34" charset="0"/>
                <a:cs typeface="Times New Roman" pitchFamily="18" charset="0"/>
              </a:rPr>
              <a:t>Пиевич</a:t>
            </a:r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i="1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родился 5 февраля 1806 года.</a:t>
            </a:r>
            <a:r>
              <a:rPr lang="ru-RU" sz="1500" dirty="0" smtClean="0">
                <a:solidFill>
                  <a:srgbClr val="22222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Раннее детство его прошло в Логойске, среди величественных и таинственных холмов. Таинственность жила в многочисленных легендах, волнующих воображение рассказами и отечественной историей, которую хорошо знали и отец, и мать. </a:t>
            </a:r>
          </a:p>
        </p:txBody>
      </p:sp>
      <p:pic>
        <p:nvPicPr>
          <p:cNvPr id="10" name="Рисунок 9" descr="2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160240" cy="28083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1124744"/>
            <a:ext cx="640871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Возможно, уже тогда он мечтал разгадать тайны, оставленные предками. Константин получил хорошее образование, когда учился в популярных тогда учебных заведениях: в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Забельской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(сейчас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Верхнедвинский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район) доминиканской школе и Полоцком Иезуитского коллегиуме, там были прекрасные библиотеки, кабинеты с редкими пособиями, талантливые преподаватели.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 1823 году он поступил на юридический факультет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Виленского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университета. Университет переживал тогда трудное время. Шло следствие по делу тайных студенческих организаций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филоматов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филаретов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Десятки студентов были арестованы и ожидали решения своей участи за толстыми стенами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виленских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монастырей, переделанных в тюремные камеры. Среди них был и Адам Мицкевич с ближайшими друзьями.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После окончания университета Константин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 на протяжении восьми лет служил в министерстве финансов в Варшаве, в</a:t>
            </a:r>
            <a:r>
              <a:rPr lang="ru-RU" sz="1600" dirty="0" smtClean="0"/>
              <a:t> </a:t>
            </a:r>
            <a:r>
              <a:rPr lang="ru-RU" sz="1500" dirty="0" smtClean="0"/>
              <a:t>1836 году он вышел в отставку (ему было тридцать лет) и вернулся в родовое гнездо – в Логойск, где занялся хозяйственными реформами, применяя свои теоретические знания и вспоминая увиденное в странах Европы, где бывал по служебным делам. В Логойске </a:t>
            </a:r>
            <a:r>
              <a:rPr lang="ru-RU" sz="1500" dirty="0" err="1" smtClean="0"/>
              <a:t>К.Тышкевич</a:t>
            </a:r>
            <a:r>
              <a:rPr lang="ru-RU" sz="1500" dirty="0" smtClean="0"/>
              <a:t> основал несколько мануфактур – полотняную, литейную, сахарную, стекольную, открыл сберегательный банк для  селян.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80728"/>
            <a:ext cx="64807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500" dirty="0" smtClean="0"/>
              <a:t>Через </a:t>
            </a:r>
            <a:r>
              <a:rPr lang="ru-RU" sz="1500" dirty="0"/>
              <a:t>несколько лет появились первые положительные результаты, так писали братья </a:t>
            </a:r>
            <a:r>
              <a:rPr lang="ru-RU" sz="1500" dirty="0" err="1"/>
              <a:t>Тышкевичи</a:t>
            </a:r>
            <a:r>
              <a:rPr lang="ru-RU" sz="1500" dirty="0"/>
              <a:t> в 1847 году</a:t>
            </a:r>
            <a:r>
              <a:rPr lang="ru-RU" sz="1500" dirty="0" smtClean="0"/>
              <a:t>:</a:t>
            </a:r>
          </a:p>
          <a:p>
            <a:pPr indent="449263" algn="just"/>
            <a:endParaRPr lang="ru-RU" sz="500" dirty="0"/>
          </a:p>
          <a:p>
            <a:pPr algn="just"/>
            <a:r>
              <a:rPr lang="ru-RU" sz="1500" b="1" i="1" dirty="0"/>
              <a:t>«Местечко Логойск известно в Борисовском повете мануфактурами. Фабрика льняных и хлопчатобумажных тканей достигла уже определенной степени совершенства: ткани выпускаются как грубые, так и тончайшие. Кроме иностранцев, приглашенных из Германии, работают 80 мужчин и 5 женщин. Льняная пряжа закупается местная, а хлопчатобумажная привозится из Манчестера. Вторым, заслуживающим внимания производством, является литейное производство, которое обеспечивает население нужными в хозяйстве железными предметами. На чугун переплавляется металлолом. Пробы показывают высокое качество</a:t>
            </a:r>
            <a:r>
              <a:rPr lang="ru-RU" sz="1500" b="1" i="1" dirty="0" smtClean="0"/>
              <a:t>».</a:t>
            </a:r>
          </a:p>
          <a:p>
            <a:pPr algn="just"/>
            <a:endParaRPr kumimoji="0" lang="ru-RU" sz="5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indent="449263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Но всё же не хозяйственная деятельность стала главным занятием Константина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Основное время, силы и средства он отдаёт другой цели всей его жизни –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изучению истории своего края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Бывший финансовый чиновник начинает пытаться разгадывать тайны тех исторических памятников, которые он видел с детства: курганов, городищ, развалин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Логойщины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Постепенно ареал исследований расширяется и охватывает многие места центральной Беларуси. Лето он проводит, исследуя археологические памятники, изучая природу и быт крестьян.</a:t>
            </a:r>
          </a:p>
          <a:p>
            <a:pPr indent="449263" algn="just"/>
            <a:endParaRPr lang="ru-RU" sz="15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03648" y="902641"/>
            <a:ext cx="633670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Каждое лето Константин привык проводить научные путешествия по краю. Это были действительно научные, а не любительские исследования. С применением методик, которые со временем станут обязательными, без которых в современной археологии не обходится ни один исследователь: ведение дневников, составление топографических планов.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err="1" smtClean="0">
                <a:ea typeface="Times New Roman" pitchFamily="18" charset="0"/>
              </a:rPr>
              <a:t>К.Тышкевич</a:t>
            </a:r>
            <a:r>
              <a:rPr lang="ru-RU" sz="1500" dirty="0" smtClean="0">
                <a:ea typeface="Times New Roman" pitchFamily="18" charset="0"/>
              </a:rPr>
              <a:t> раскопал и исследовал  около 200 курганов, городищ и </a:t>
            </a:r>
            <a:r>
              <a:rPr lang="ru-RU" sz="1500" dirty="0" err="1" smtClean="0">
                <a:ea typeface="Times New Roman" pitchFamily="18" charset="0"/>
              </a:rPr>
              <a:t>замчищ</a:t>
            </a:r>
            <a:r>
              <a:rPr lang="ru-RU" sz="1500" dirty="0" smtClean="0">
                <a:ea typeface="Times New Roman" pitchFamily="18" charset="0"/>
              </a:rPr>
              <a:t>  </a:t>
            </a:r>
            <a:r>
              <a:rPr lang="ru-RU" sz="1500" dirty="0" err="1" smtClean="0">
                <a:ea typeface="Times New Roman" pitchFamily="18" charset="0"/>
              </a:rPr>
              <a:t>Логойщины</a:t>
            </a:r>
            <a:r>
              <a:rPr lang="ru-RU" sz="1500" dirty="0" smtClean="0">
                <a:ea typeface="Times New Roman" pitchFamily="18" charset="0"/>
              </a:rPr>
              <a:t> </a:t>
            </a:r>
            <a:r>
              <a:rPr lang="ru-RU" sz="1500" dirty="0" err="1" smtClean="0">
                <a:ea typeface="Times New Roman" pitchFamily="18" charset="0"/>
              </a:rPr>
              <a:t>и</a:t>
            </a:r>
            <a:r>
              <a:rPr lang="ru-RU" sz="1500" dirty="0" smtClean="0">
                <a:ea typeface="Times New Roman" pitchFamily="18" charset="0"/>
              </a:rPr>
              <a:t> </a:t>
            </a:r>
            <a:r>
              <a:rPr lang="ru-RU" sz="1500" dirty="0" err="1" smtClean="0">
                <a:ea typeface="Times New Roman" pitchFamily="18" charset="0"/>
              </a:rPr>
              <a:t>Минщины</a:t>
            </a:r>
            <a:r>
              <a:rPr lang="ru-RU" sz="1500" dirty="0" smtClean="0">
                <a:ea typeface="Times New Roman" pitchFamily="18" charset="0"/>
              </a:rPr>
              <a:t>.</a:t>
            </a:r>
          </a:p>
        </p:txBody>
      </p:sp>
      <p:pic>
        <p:nvPicPr>
          <p:cNvPr id="7" name="Picture 2" descr="http://www.museum.logoysk.info/images/stories/tyszkiewicz/fin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896544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5805264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Times New Roman" pitchFamily="18" charset="0"/>
              </a:rPr>
              <a:t>Археологические находки братьев </a:t>
            </a:r>
            <a:r>
              <a:rPr lang="ru-RU" sz="1200" dirty="0" err="1" smtClean="0">
                <a:ea typeface="Times New Roman" pitchFamily="18" charset="0"/>
              </a:rPr>
              <a:t>Тышкевичей</a:t>
            </a:r>
            <a:r>
              <a:rPr lang="ru-RU" sz="1200" dirty="0" smtClean="0">
                <a:ea typeface="Times New Roman" pitchFamily="18" charset="0"/>
              </a:rPr>
              <a:t>  при раскопках курганов </a:t>
            </a:r>
            <a:r>
              <a:rPr lang="ru-RU" sz="1200" dirty="0" err="1" smtClean="0">
                <a:ea typeface="Times New Roman" pitchFamily="18" charset="0"/>
              </a:rPr>
              <a:t>Минщины</a:t>
            </a:r>
            <a:r>
              <a:rPr lang="ru-RU" sz="1200" dirty="0" smtClean="0">
                <a:ea typeface="Times New Roman" pitchFamily="18" charset="0"/>
              </a:rPr>
              <a:t>.</a:t>
            </a:r>
            <a:endParaRPr lang="ru-RU" sz="1200" dirty="0" smtClean="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2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1410680"/>
            <a:ext cx="65527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Род ТЫШКЕВИЧЕЙ приносили славу нашим землям с середины XV века. Были среди них политические деятели ВКЛ и Речи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Посполитой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военачальники;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возглавляли воеводства и посольства, воевали с турками, поддерживали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Костюшко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Наполеона… Но самый большой успех и славу получили те представители рода, что связали себя с наукой, историей и искусством.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Происходили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Каленика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Мишковича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которому Великий князь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Свидригайло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1437 году подарил земли на территории современной Украины. Его третьего сына звали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200" dirty="0" smtClean="0"/>
              <a:t>(Тимофей) </a:t>
            </a:r>
            <a:r>
              <a:rPr lang="ru-RU" sz="1200" dirty="0" err="1" smtClean="0"/>
              <a:t>Каленикович</a:t>
            </a:r>
            <a:r>
              <a:rPr lang="ru-RU" sz="1200" dirty="0" smtClean="0"/>
              <a:t> </a:t>
            </a:r>
            <a:r>
              <a:rPr lang="ru-RU" sz="1200" dirty="0" err="1" smtClean="0"/>
              <a:t>Мишкович</a:t>
            </a:r>
            <a:r>
              <a:rPr lang="ru-RU" sz="1200" dirty="0" smtClean="0"/>
              <a:t>, киевский боярин и государственный деятель ВКЛ)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Потом имя трансформировалось в фамилию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Тишкевич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 закрепилось на польский лад как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69269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РОДОСЛОВНАЯ СЕМЬИ БРАТЬЕВ ТЫШКЕВИЧЕЙ</a:t>
            </a:r>
            <a:endParaRPr lang="ru-RU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(КОНСТАНТИНА И ЕВСТАФИЯ)</a:t>
            </a:r>
            <a:endParaRPr lang="ru-RU" b="1" dirty="0" smtClean="0"/>
          </a:p>
        </p:txBody>
      </p:sp>
      <p:pic>
        <p:nvPicPr>
          <p:cNvPr id="7" name="Рисунок 6" descr="Евстафий Тышкевич и Василий Тышкевич"/>
          <p:cNvPicPr/>
          <p:nvPr/>
        </p:nvPicPr>
        <p:blipFill>
          <a:blip r:embed="rId3" cstate="print"/>
          <a:srcRect l="50291"/>
          <a:stretch>
            <a:fillRect/>
          </a:stretch>
        </p:blipFill>
        <p:spPr bwMode="auto">
          <a:xfrm>
            <a:off x="6084168" y="3284984"/>
            <a:ext cx="1628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3356992"/>
            <a:ext cx="46085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С белорусскими землями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Тышкевичи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связаны со времен Василя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Тышкевича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, который стал владеть Логойском и землями вокруг него. С тех пор Логойск был главной резиденцией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Тышкевичей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, почти 400 лет, здесь выросло 12 поколений семьи.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Василий был очень деятельным человеком. В середине XVI века от короля польского и великого князя литовского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Жигимонта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Августа он получил титул графа «на Логойске и Бердичеве».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К началу XIX века две линии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Тышкевичей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угасли. А та, что велась от Василия, еще в начале XVIII века разделилась на белорусскую и украинскую.</a:t>
            </a:r>
            <a:endParaRPr lang="ru-RU" sz="5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37321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Основателем белорусской ветви был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Михал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Ян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/>
              <a:t>Однако наиболее известными в Беларуси стали братья </a:t>
            </a:r>
            <a:r>
              <a:rPr lang="ru-RU" sz="1200" dirty="0" err="1" smtClean="0"/>
              <a:t>Евстафий</a:t>
            </a:r>
            <a:r>
              <a:rPr lang="ru-RU" sz="1200" dirty="0" smtClean="0"/>
              <a:t> и Константин </a:t>
            </a:r>
            <a:r>
              <a:rPr lang="ru-RU" sz="1200" dirty="0" err="1" smtClean="0"/>
              <a:t>Тышкевичи</a:t>
            </a:r>
            <a:r>
              <a:rPr lang="ru-RU" sz="1200" dirty="0" smtClean="0"/>
              <a:t>: е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го правнуки – они признаны родоначальниками белорусской археологии.</a:t>
            </a:r>
            <a:r>
              <a:rPr lang="ru-RU" sz="1200" dirty="0" smtClean="0"/>
              <a:t>  </a:t>
            </a:r>
            <a:endParaRPr lang="ru-RU" sz="1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03648" y="1058562"/>
            <a:ext cx="633670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Каждое лето Константин привык проводить научные путешествия по краю. Это были действительно научные, а не любительские исследования. С применением методик, которые со временем станут обязательными, без которых в современной археологии не обходится ни один исследователь: ведение дневников, составление топографических планов.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err="1" smtClean="0">
                <a:ea typeface="Times New Roman" pitchFamily="18" charset="0"/>
              </a:rPr>
              <a:t>К.Тышкевич</a:t>
            </a:r>
            <a:r>
              <a:rPr lang="ru-RU" sz="1500" dirty="0" smtClean="0">
                <a:ea typeface="Times New Roman" pitchFamily="18" charset="0"/>
              </a:rPr>
              <a:t> раскопал и исследовал  около 200 курганов, городищ и </a:t>
            </a:r>
            <a:r>
              <a:rPr lang="ru-RU" sz="1500" dirty="0" err="1" smtClean="0">
                <a:ea typeface="Times New Roman" pitchFamily="18" charset="0"/>
              </a:rPr>
              <a:t>замчищ</a:t>
            </a:r>
            <a:r>
              <a:rPr lang="ru-RU" sz="1500" dirty="0" smtClean="0">
                <a:ea typeface="Times New Roman" pitchFamily="18" charset="0"/>
              </a:rPr>
              <a:t>  </a:t>
            </a:r>
            <a:r>
              <a:rPr lang="ru-RU" sz="1500" dirty="0" err="1" smtClean="0">
                <a:ea typeface="Times New Roman" pitchFamily="18" charset="0"/>
              </a:rPr>
              <a:t>Логойщины</a:t>
            </a:r>
            <a:r>
              <a:rPr lang="ru-RU" sz="1500" dirty="0" smtClean="0">
                <a:ea typeface="Times New Roman" pitchFamily="18" charset="0"/>
              </a:rPr>
              <a:t> </a:t>
            </a:r>
            <a:r>
              <a:rPr lang="ru-RU" sz="1500" dirty="0" err="1" smtClean="0">
                <a:ea typeface="Times New Roman" pitchFamily="18" charset="0"/>
              </a:rPr>
              <a:t>и</a:t>
            </a:r>
            <a:r>
              <a:rPr lang="ru-RU" sz="1500" dirty="0" smtClean="0">
                <a:ea typeface="Times New Roman" pitchFamily="18" charset="0"/>
              </a:rPr>
              <a:t> </a:t>
            </a:r>
            <a:r>
              <a:rPr lang="ru-RU" sz="1500" dirty="0" err="1" smtClean="0">
                <a:ea typeface="Times New Roman" pitchFamily="18" charset="0"/>
              </a:rPr>
              <a:t>Минщины</a:t>
            </a:r>
            <a:r>
              <a:rPr lang="ru-RU" sz="1500" dirty="0" smtClean="0">
                <a:ea typeface="Times New Roman" pitchFamily="18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К.Тышкевич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положил начало изучению древних городов Логойска и Заславля, обследовал многочисленные городища. Он первым на Беларуси начал составлять топографические планы этих памятников. Им составленные планы 10 городищ не только в бывших владениях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Тышкевичей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  (Логойск,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Свидно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, Добринове, Боровой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Млынок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Сукромно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), но и за их границами (Заславле, Чашники, Улла, Биржи). Исследователь сделал попытку классификации городищ в зависимости  от местонахождения и размещения на них земляных укреплений. Городища с валами по периметру площадки он считал "жертвенными городищами". К таким относил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Паненскую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гору в Логойске, на которой в дохристианские времена происходили языческие обряды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</a:t>
            </a:r>
            <a:endParaRPr lang="ru-RU" sz="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712388"/>
            <a:ext cx="6552728" cy="58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Большую </a:t>
            </a:r>
            <a:r>
              <a:rPr lang="ru-RU" sz="1500" dirty="0" smtClean="0"/>
              <a:t>часть собранной археологической коллекции </a:t>
            </a:r>
            <a:r>
              <a:rPr lang="ru-RU" sz="1500" dirty="0" err="1" smtClean="0"/>
              <a:t>К.Тышкевич</a:t>
            </a:r>
            <a:r>
              <a:rPr lang="ru-RU" sz="1500" dirty="0" smtClean="0"/>
              <a:t> передал в </a:t>
            </a:r>
            <a:r>
              <a:rPr lang="ru-RU" sz="1500" dirty="0" err="1" smtClean="0"/>
              <a:t>Румянцевский</a:t>
            </a:r>
            <a:r>
              <a:rPr lang="ru-RU" sz="1500" dirty="0" smtClean="0"/>
              <a:t> музей, откуда она попала в Исторический музей  в Москве, где и хранится сейчас. Так, например, в Историческом музее хранятся материалы с раскопок  1862 г. курганов около д. </a:t>
            </a:r>
            <a:r>
              <a:rPr lang="ru-RU" sz="1500" dirty="0" err="1" smtClean="0"/>
              <a:t>Видогоще</a:t>
            </a:r>
            <a:r>
              <a:rPr lang="ru-RU" sz="1500" dirty="0" smtClean="0"/>
              <a:t> Минского уезда. Много находок осталось в созданном вместе с отцом и младшим братом </a:t>
            </a:r>
            <a:r>
              <a:rPr lang="ru-RU" sz="1500" dirty="0" err="1" smtClean="0"/>
              <a:t>Евстафием</a:t>
            </a:r>
            <a:r>
              <a:rPr lang="ru-RU" sz="1500" dirty="0" smtClean="0"/>
              <a:t> Логойском музее, а позже передано в </a:t>
            </a:r>
            <a:r>
              <a:rPr lang="ru-RU" sz="1500" dirty="0" err="1" smtClean="0"/>
              <a:t>Виленский</a:t>
            </a:r>
            <a:r>
              <a:rPr lang="ru-RU" sz="1500" dirty="0" smtClean="0"/>
              <a:t> музей древностей.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именем Константина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связано зарождение белорусской археологии как науки. Материалы исследований сотен памятников оформились в монументальные работы: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 курганах в Литве и Западной Руси»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«Исторические сведения о замках, городищах и курганах в Литве и Руси Литовской»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smtClean="0"/>
              <a:t>Монография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«О курганах в Литве и Западной Руси» </a:t>
            </a:r>
            <a:r>
              <a:rPr lang="ru-RU" sz="1500" dirty="0" smtClean="0"/>
              <a:t>сначала печаталась в журнале "</a:t>
            </a:r>
            <a:r>
              <a:rPr lang="ru-RU" sz="1500" dirty="0" err="1" smtClean="0"/>
              <a:t>Виленский</a:t>
            </a:r>
            <a:r>
              <a:rPr lang="ru-RU" sz="1500" dirty="0" smtClean="0"/>
              <a:t> вестник", а в 1865 г. вышла в Вильно отдельной книгой (экземпляр этой книги хранится в библиотеке НАН Беларуси им. Я.Коласа). В ней автор делает классификацию курганных насыпей, разделяя их на 5 групп в зависимости от исполняемых функций. Среди них - курганы с захоронениями воинов, которые погибли в боях, и с захоронениями представителей местных племён.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Вызвали интерес ученых и представленные им материалы на археологической выставке в Москве. А Московское археологическое общество избрало его своим почетным членом. Работами белорусского исследователя интересуются и в других странах, и свидетельство тому – членство в этнографическом товариществе Восточной Америки, Парижском географическом обществе.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2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331640" y="932236"/>
            <a:ext cx="633670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 50-е годы Константин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замышляет грандиозный научный проект – путешествие по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Вилии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от истоков до устья для изучения природы, этнографии, прилегающей территории. </a:t>
            </a:r>
            <a:endParaRPr lang="ru-RU" sz="1500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1856 году Константин начинает строить флотилию из пяти судов, чтобы проплыть по реке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Вилия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от деревни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Камено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Вилейского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уезда к Каунасу, место впадения реки в Неман. Цель –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обозначать встреченные сёла, городки на водном пути, определить глубину реки, ознакомиться с рельефом и ландшафтом, услышать сказания, легенды.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4176464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23928" y="5921696"/>
            <a:ext cx="3816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Корабль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Maria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924945"/>
            <a:ext cx="2304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500" dirty="0" smtClean="0"/>
              <a:t>5 </a:t>
            </a:r>
            <a:r>
              <a:rPr lang="ru-RU" sz="1500" dirty="0"/>
              <a:t>июня 1857 года во второй половине дня много людей собралось около моста через </a:t>
            </a:r>
            <a:r>
              <a:rPr lang="ru-RU" sz="1500" dirty="0" err="1"/>
              <a:t>Вилию</a:t>
            </a:r>
            <a:r>
              <a:rPr lang="ru-RU" sz="1500" dirty="0"/>
              <a:t>. На воде качалась целая флотилия. </a:t>
            </a:r>
            <a:r>
              <a:rPr lang="ru-RU" sz="1500" dirty="0" smtClean="0"/>
              <a:t>Было </a:t>
            </a:r>
            <a:r>
              <a:rPr lang="ru-RU" sz="1500" dirty="0"/>
              <a:t>очевидно: устраивалась настоящая научная экспедиция</a:t>
            </a:r>
            <a:r>
              <a:rPr lang="ru-RU" sz="1500" dirty="0" smtClean="0"/>
              <a:t>.</a:t>
            </a:r>
          </a:p>
          <a:p>
            <a:pPr indent="449263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Главный корабль назывался «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Maria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», на нем был установлен фамильный герб семьи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Тышкевичей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4915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28803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Первой не выдержала «Выгода», вместо нее появилась плоскодонная лайба, которую дал путешественникам пан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Снежко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– собственник соседнего с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Камено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поместья. Сразу после отправления судно «Мария» село на мель, пришлось заменить её ещё на одну лайбу.</a:t>
            </a:r>
            <a:endParaRPr lang="ru-RU" sz="1500" dirty="0" smtClean="0"/>
          </a:p>
        </p:txBody>
      </p:sp>
      <p:pic>
        <p:nvPicPr>
          <p:cNvPr id="6" name="Рисунок 5" descr="Описание: Судно Maria село на мель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67240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55977" y="4581128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36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Зарисовка. Судно «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Maria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» село на мель</a:t>
            </a:r>
            <a:endParaRPr lang="ru-RU" sz="1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941168"/>
            <a:ext cx="64807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Отчалили… В составе экспедиции был прославленный речник Василий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Буславский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Сапежко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который хорошо знал берега, пороги, камни.</a:t>
            </a:r>
          </a:p>
          <a:p>
            <a:pPr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Рядом с </a:t>
            </a:r>
            <a:r>
              <a:rPr lang="ru-RU" sz="1500" dirty="0" err="1" smtClean="0"/>
              <a:t>Тышкевичем</a:t>
            </a:r>
            <a:r>
              <a:rPr lang="ru-RU" sz="1500" dirty="0" smtClean="0"/>
              <a:t> разместились землемер Ежи </a:t>
            </a:r>
            <a:r>
              <a:rPr lang="ru-RU" sz="1500" dirty="0" err="1" smtClean="0"/>
              <a:t>Шантырь</a:t>
            </a:r>
            <a:r>
              <a:rPr lang="ru-RU" sz="1500" dirty="0" smtClean="0"/>
              <a:t> и художник </a:t>
            </a:r>
            <a:r>
              <a:rPr lang="ru-RU" sz="1500" dirty="0" err="1" smtClean="0"/>
              <a:t>Мартелий</a:t>
            </a:r>
            <a:r>
              <a:rPr lang="ru-RU" sz="1500" dirty="0" smtClean="0"/>
              <a:t> </a:t>
            </a:r>
            <a:r>
              <a:rPr lang="ru-RU" sz="1500" dirty="0" err="1" smtClean="0"/>
              <a:t>Янушевич</a:t>
            </a:r>
            <a:r>
              <a:rPr lang="ru-RU" sz="1500" dirty="0" smtClean="0"/>
              <a:t>. </a:t>
            </a: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980728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Но все судна оказалось были построены ошибочно: острый киль используется только при глубокой воде, а не на мелководной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Вилии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</a:t>
            </a:r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03648" y="1196752"/>
            <a:ext cx="64087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500" dirty="0" smtClean="0"/>
              <a:t>На протяжении четырех месяцев научная экспедиция исследовала всю </a:t>
            </a:r>
            <a:r>
              <a:rPr lang="ru-RU" sz="1500" dirty="0" err="1" smtClean="0"/>
              <a:t>Вилию</a:t>
            </a:r>
            <a:r>
              <a:rPr lang="ru-RU" sz="1500" dirty="0" smtClean="0"/>
              <a:t>: от Каменского моста до устья — 682 версты.</a:t>
            </a:r>
          </a:p>
          <a:p>
            <a:pPr indent="357188" algn="just"/>
            <a:endParaRPr lang="ru-RU" sz="500" dirty="0" smtClean="0"/>
          </a:p>
          <a:p>
            <a:pPr indent="357188" algn="just"/>
            <a:r>
              <a:rPr lang="ru-RU" sz="1500" dirty="0" smtClean="0"/>
              <a:t>Во время путешествия он побывал в 295 деревнях и поселках, на несколько дней задержался в городе Вилейка, стремясь собрать максимальное количество сведений. Он описал наиболее интересные прибрежные места, архитектуру замков, церквей и костелов, изучал этнографию, фольклор и даже историю рыболовства на </a:t>
            </a:r>
            <a:r>
              <a:rPr lang="ru-RU" sz="1500" dirty="0" err="1" smtClean="0"/>
              <a:t>Вилии</a:t>
            </a:r>
            <a:r>
              <a:rPr lang="ru-RU" sz="1500" dirty="0" smtClean="0"/>
              <a:t>.</a:t>
            </a:r>
          </a:p>
          <a:p>
            <a:pPr indent="357188" algn="just"/>
            <a:endParaRPr lang="ru-RU" sz="500" dirty="0" smtClean="0"/>
          </a:p>
          <a:p>
            <a:pPr indent="357188" algn="just"/>
            <a:r>
              <a:rPr lang="ru-RU" sz="1500" dirty="0" smtClean="0"/>
              <a:t> Велась подробная программа исследований. Верхнюю часть </a:t>
            </a:r>
            <a:r>
              <a:rPr lang="ru-RU" sz="1500" dirty="0" err="1" smtClean="0"/>
              <a:t>Вилии</a:t>
            </a:r>
            <a:r>
              <a:rPr lang="ru-RU" sz="1500" dirty="0" smtClean="0"/>
              <a:t> до деревни </a:t>
            </a:r>
            <a:r>
              <a:rPr lang="ru-RU" sz="1500" dirty="0" err="1" smtClean="0"/>
              <a:t>Камено</a:t>
            </a:r>
            <a:r>
              <a:rPr lang="ru-RU" sz="1500" dirty="0" smtClean="0"/>
              <a:t> исследовала другая команда, идя пешком.</a:t>
            </a:r>
          </a:p>
          <a:p>
            <a:pPr indent="357188" algn="just"/>
            <a:endParaRPr lang="ru-RU" sz="500" dirty="0" smtClean="0"/>
          </a:p>
          <a:p>
            <a:pPr indent="357188" algn="just"/>
            <a:r>
              <a:rPr lang="ru-RU" sz="1500" dirty="0" smtClean="0"/>
              <a:t>Она провела немало археологических раскопок, записала легенды, песни, сказания. Дорожный архив сдали в библиотеку </a:t>
            </a:r>
            <a:r>
              <a:rPr lang="ru-RU" sz="1500" dirty="0" err="1" smtClean="0"/>
              <a:t>Виленского</a:t>
            </a:r>
            <a:r>
              <a:rPr lang="ru-RU" sz="1500" dirty="0" smtClean="0"/>
              <a:t> научного сообщества. </a:t>
            </a:r>
          </a:p>
          <a:p>
            <a:pPr lvl="0" indent="357188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Эта уникальная экспедиция дала основу для книги Константина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 b="1" dirty="0" err="1" smtClean="0">
                <a:ea typeface="Calibri" pitchFamily="34" charset="0"/>
                <a:cs typeface="Times New Roman" pitchFamily="18" charset="0"/>
              </a:rPr>
              <a:t>Вилия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 и её берега»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Но автор книги так и не увидел. Через три года после его смерти, благодаря стараниям польского писателя и историка Юзефа Игнатия Крашевского, в Дрездене в 1871 г. вышла на польском языке краеведческая монография «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Вилия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и её берега» — результат самоотверженной и вдохновенной работы замечательного исследователя и его сподвижников.</a:t>
            </a:r>
            <a:endParaRPr lang="ru-RU" sz="1500" dirty="0" smtClean="0"/>
          </a:p>
          <a:p>
            <a:pPr indent="357188" algn="just"/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2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6" y="908720"/>
            <a:ext cx="1896110" cy="2736304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419872" y="1205206"/>
            <a:ext cx="44644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Когда читаешь книгу, не оставляет чувство восхищения и поклонения перед ее автором. Не только за те уникальные сведения, которые им собраны и обработаны. «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Вилия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ее берега» – гордость за родную землю, признание ей в любви, беспокойство за ее судьбу.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47664" y="3708324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Заглавная страница книги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Вилия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её берега»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365104"/>
            <a:ext cx="633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«Всем сердцем люблю землю, что дала мне жизнь, которая в старости кормит хлебом, которая не откажет в последнем приюте. Каждый из нас, кто хоть немного имеет силы, обязан для своей земли, для науки внести свою долю». </a:t>
            </a:r>
          </a:p>
          <a:p>
            <a:pPr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 smtClean="0"/>
              <a:t>(</a:t>
            </a:r>
            <a:r>
              <a:rPr lang="ru-RU" sz="1500" i="1" dirty="0" err="1" smtClean="0"/>
              <a:t>К.Тышкевич</a:t>
            </a:r>
            <a:r>
              <a:rPr lang="ru-RU" sz="1500" i="1" dirty="0" smtClean="0"/>
              <a:t>, «</a:t>
            </a:r>
            <a:r>
              <a:rPr lang="ru-RU" sz="1500" i="1" dirty="0" err="1" smtClean="0"/>
              <a:t>Вилия</a:t>
            </a:r>
            <a:r>
              <a:rPr lang="ru-RU" sz="1500" i="1" dirty="0" smtClean="0"/>
              <a:t> и её берега»)</a:t>
            </a:r>
            <a:endParaRPr lang="ru-RU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80729"/>
            <a:ext cx="66247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/>
          </a:p>
          <a:p>
            <a:r>
              <a:rPr lang="ru-RU" sz="1600" dirty="0" smtClean="0"/>
              <a:t>Умер Константин </a:t>
            </a:r>
            <a:r>
              <a:rPr lang="ru-RU" sz="1600" dirty="0" err="1" smtClean="0"/>
              <a:t>Пиевич</a:t>
            </a:r>
            <a:r>
              <a:rPr lang="ru-RU" sz="1600" dirty="0" smtClean="0"/>
              <a:t> </a:t>
            </a:r>
            <a:r>
              <a:rPr lang="ru-RU" sz="1600" dirty="0" err="1" smtClean="0"/>
              <a:t>Тышкевич</a:t>
            </a:r>
            <a:r>
              <a:rPr lang="ru-RU" sz="1600" dirty="0" smtClean="0"/>
              <a:t> 1(13).7.1868 г.  Похоронен в Логойске.</a:t>
            </a:r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508518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Могильный камень Константина на территории </a:t>
            </a:r>
            <a:r>
              <a:rPr lang="ru-RU" sz="1200" dirty="0" err="1" smtClean="0"/>
              <a:t>Логойского</a:t>
            </a:r>
            <a:r>
              <a:rPr lang="ru-RU" sz="1200" dirty="0" smtClean="0"/>
              <a:t> костела </a:t>
            </a:r>
            <a:br>
              <a:rPr lang="ru-RU" sz="1200" dirty="0" smtClean="0"/>
            </a:br>
            <a:r>
              <a:rPr lang="ru-RU" sz="1200" dirty="0" smtClean="0"/>
              <a:t>(фото сделано 21.06.1960)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Надгробие установлено над возможным местом захоронения Константина Тышкевича Фото: Павел МАРТИН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2843154" cy="33123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508518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Надгробие установлено над возможным местом захоронения Константина </a:t>
            </a:r>
            <a:r>
              <a:rPr lang="ru-RU" sz="1200" dirty="0" err="1" smtClean="0"/>
              <a:t>Тышкевича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86104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Е.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(1814 – </a:t>
            </a:r>
            <a:r>
              <a:rPr lang="ru-RU" sz="1200" dirty="0" smtClean="0"/>
              <a:t>1873)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62068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ЕВСТАФИЙ ПИЕВИЧ</a:t>
            </a:r>
            <a:endParaRPr lang="ru-RU" sz="2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429309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i="1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i="1" dirty="0" err="1" smtClean="0">
                <a:ea typeface="Calibri" pitchFamily="34" charset="0"/>
                <a:cs typeface="Times New Roman" pitchFamily="18" charset="0"/>
              </a:rPr>
              <a:t>Пиевич</a:t>
            </a:r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i="1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родился 18 апреля 1814. 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Белорусский археолог, историк, этнограф, краевед, музеевед; один из основателей белорусской научной археологии. Почетный член Петербургской академии наук, член Датского общества любителей северных древностей, Стокгольмской Королевской академии изобразительного искусства и древностей, Лондонского археологического института. Младший брат Константина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Пиевича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Родился в Логойске.</a:t>
            </a:r>
            <a:endParaRPr lang="ru-RU" sz="1500" dirty="0" smtClean="0"/>
          </a:p>
        </p:txBody>
      </p:sp>
      <p:pic>
        <p:nvPicPr>
          <p:cNvPr id="10" name="Рисунок 9" descr="3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2088232" cy="27363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692696"/>
            <a:ext cx="633670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С 1824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учился в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Виленской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гимназии под опекой профессоров университета Е.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Вашкевича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и К.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Осмоловского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Прервав здесь учебу, он в 1831 окончил Минскую гимназию. Потом почти 2 года учился самостоятельно, «добирая» знания в петербургских библиотеках.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С 1833 г.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служил в орденском капитуле канцелярии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виленского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потом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краковского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генерал-губернатора. С 1840 г. он — почетный опекун школ, предводитель дворянства Борисовского уезда, на свои средства построил в Борисове уездное училище; в 1848–1854 — куратор Минской гимназии.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 основным его занятием была наука. Начиная с 1837, он каждое лето исследовал курганы на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Логойщине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Борисовщине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Минщине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Друцке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Лиде, Крево, Мире, Гольшанах и др.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Увлеченный загадками древнего мира,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решил основательно разобраться в типах исторических памятников на родной земле и выяснить, есть ли в них закономерность и связь с культурой племен, что когда-то жили на Беларуси. Это увлечение археологией пришло к нему в 20-летнем возрасте.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Как и большинство археологов, свои исследования он начал с курганов. Их раскопки в начале граф вел траншейным способом. Но скоро убедился в бесперспективности такого метода и стал использовать перекрестный способ исследования. Ранние его публикации были преимущественно описательными. Впоследствии накопленный опыт давал уверенность в анализе выводов и оценок.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836713"/>
            <a:ext cx="64807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03648" y="598907"/>
            <a:ext cx="640871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По самым, казалось, незначительным деталям погребального обряда он определял время возникновения памятника, а по находкам в погребениях давал характеристику древней эпохи. Накопленный материал и опыт позволили ему использовать сравнительно-типологический метод, который позже был усовершенствован и обогащен.</a:t>
            </a:r>
            <a:endParaRPr lang="ru-RU" sz="15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результате исследований сотен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кривичских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курганов и анализа их погребального инвентаря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первым отметил их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этноопределяющие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признаки – височные кольца у женщин. Тем самым дал ключ для определения территории расселения кривичей.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Анализ погребального инвентаря позволил сделать ему выводы и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торговых связях кривичей с отдаленными землями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где ремесло было на более высоком уровне; что местное население обеспечивало железом не только себя, но и вывозило его; что местные орудия труда и изделия были на уровне тогдашних изделий соседних стран. А из этого следовало, что во времена так называемой военной демократии здесь не было того варварства, о котором утверждали некоторые историки. Констатируя богатый и бедный инвентарь курганных захоронений, он сделал вывод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социальном неравенстве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тогдашнего общества.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Анализируя погребальный обряд славян и их соседей (литовцев, латышей), </a:t>
            </a:r>
            <a:r>
              <a:rPr lang="ru-RU" sz="1500" dirty="0" err="1" smtClean="0"/>
              <a:t>Евстафий</a:t>
            </a:r>
            <a:r>
              <a:rPr lang="ru-RU" sz="1500" dirty="0" smtClean="0"/>
              <a:t>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 пришел к выводу об их близости (сжигание трупов, сходство инвентаря и его размещение). Эти его выводы, подкрепленные более поздними археологическими исследованиями, и сегодня являются господствующей мыслью </a:t>
            </a:r>
            <a:r>
              <a:rPr lang="ru-RU" sz="1500" i="1" dirty="0" smtClean="0"/>
              <a:t>о единстве происхождения славянской и </a:t>
            </a:r>
            <a:r>
              <a:rPr lang="ru-RU" sz="1500" i="1" dirty="0" err="1" smtClean="0"/>
              <a:t>балтской</a:t>
            </a:r>
            <a:r>
              <a:rPr lang="ru-RU" sz="1500" i="1" dirty="0" smtClean="0"/>
              <a:t> культур в Беларуси</a:t>
            </a:r>
            <a:r>
              <a:rPr lang="ru-RU" sz="1500" dirty="0" smtClean="0"/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19672" y="836712"/>
            <a:ext cx="6264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3794" name="Group 2"/>
          <p:cNvGrpSpPr>
            <a:grpSpLocks noChangeAspect="1"/>
          </p:cNvGrpSpPr>
          <p:nvPr/>
        </p:nvGrpSpPr>
        <p:grpSpPr bwMode="auto">
          <a:xfrm>
            <a:off x="1475870" y="836712"/>
            <a:ext cx="6192474" cy="5184576"/>
            <a:chOff x="4887" y="3229"/>
            <a:chExt cx="7159" cy="5933"/>
          </a:xfrm>
        </p:grpSpPr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>
              <a:off x="8376" y="3324"/>
              <a:ext cx="0" cy="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35" name="AutoShape 43"/>
            <p:cNvSpPr>
              <a:spLocks noChangeArrowheads="1"/>
            </p:cNvSpPr>
            <p:nvPr/>
          </p:nvSpPr>
          <p:spPr bwMode="auto">
            <a:xfrm>
              <a:off x="7591" y="5980"/>
              <a:ext cx="1931" cy="488"/>
            </a:xfrm>
            <a:prstGeom prst="roundRect">
              <a:avLst/>
            </a:prstGeom>
            <a:solidFill>
              <a:srgbClr val="B2A1C7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МИХАИЛ ЯН ТЫШКЕВИЧ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(? –  1762)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34" name="AutoShape 42"/>
            <p:cNvSpPr>
              <a:spLocks noChangeArrowheads="1"/>
            </p:cNvSpPr>
            <p:nvPr/>
          </p:nvSpPr>
          <p:spPr bwMode="auto">
            <a:xfrm>
              <a:off x="5196" y="6557"/>
              <a:ext cx="2154" cy="666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СКУМИНЫ – ТЫШКЕВИЧИ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(линия угасла в 1808 году)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7601" y="6652"/>
              <a:ext cx="1930" cy="571"/>
            </a:xfrm>
            <a:prstGeom prst="roundRect">
              <a:avLst/>
            </a:prstGeom>
            <a:solidFill>
              <a:srgbClr val="B2A1C7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ВАСИЛЬ ТЫШКЕВИЧ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 ? – 1571)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32" name="AutoShape 40"/>
            <p:cNvSpPr>
              <a:spLocks noChangeArrowheads="1"/>
            </p:cNvSpPr>
            <p:nvPr/>
          </p:nvSpPr>
          <p:spPr bwMode="auto">
            <a:xfrm>
              <a:off x="9709" y="6608"/>
              <a:ext cx="2337" cy="615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МИХАЙЛА ТЫШКЕВИЧ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(линия угасла к началу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XVIII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в.)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31" name="AutoShape 39"/>
            <p:cNvSpPr>
              <a:spLocks noChangeArrowheads="1"/>
            </p:cNvSpPr>
            <p:nvPr/>
          </p:nvSpPr>
          <p:spPr bwMode="auto">
            <a:xfrm>
              <a:off x="7965" y="7640"/>
              <a:ext cx="1208" cy="616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ИВАШКА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30" name="AutoShape 38"/>
            <p:cNvSpPr>
              <a:spLocks noChangeArrowheads="1"/>
            </p:cNvSpPr>
            <p:nvPr/>
          </p:nvSpPr>
          <p:spPr bwMode="auto">
            <a:xfrm>
              <a:off x="9322" y="7640"/>
              <a:ext cx="1725" cy="616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ТЫШКА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latin typeface="Calibri" pitchFamily="34" charset="0"/>
                  <a:cs typeface="Times New Roman" pitchFamily="18" charset="0"/>
                </a:rPr>
                <a:t>(Тимофей </a:t>
              </a:r>
              <a:r>
                <a:rPr lang="ru-RU" sz="1000" b="1" dirty="0" err="1" smtClean="0">
                  <a:latin typeface="Calibri" pitchFamily="34" charset="0"/>
                  <a:cs typeface="Times New Roman" pitchFamily="18" charset="0"/>
                </a:rPr>
                <a:t>Каленикович</a:t>
              </a:r>
              <a:r>
                <a:rPr lang="ru-RU" sz="10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ru-RU" sz="10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МИШКОВИЧ)</a:t>
              </a:r>
              <a:r>
                <a:rPr lang="ru-RU" sz="10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28" name="AutoShape 36"/>
            <p:cNvSpPr>
              <a:spLocks noChangeArrowheads="1"/>
            </p:cNvSpPr>
            <p:nvPr/>
          </p:nvSpPr>
          <p:spPr bwMode="auto">
            <a:xfrm>
              <a:off x="6577" y="7640"/>
              <a:ext cx="1204" cy="616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СЕНЬКА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26" name="AutoShape 34"/>
            <p:cNvSpPr>
              <a:spLocks noChangeArrowheads="1"/>
            </p:cNvSpPr>
            <p:nvPr/>
          </p:nvSpPr>
          <p:spPr bwMode="auto">
            <a:xfrm>
              <a:off x="8671" y="5348"/>
              <a:ext cx="1763" cy="445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ЮЗЕФ ИГНАЦИ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(1724–1815)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25" name="AutoShape 33"/>
            <p:cNvSpPr>
              <a:spLocks noChangeArrowheads="1"/>
            </p:cNvSpPr>
            <p:nvPr/>
          </p:nvSpPr>
          <p:spPr bwMode="auto">
            <a:xfrm>
              <a:off x="7350" y="8496"/>
              <a:ext cx="2533" cy="666"/>
            </a:xfrm>
            <a:prstGeom prst="roundRect">
              <a:avLst/>
            </a:prstGeom>
            <a:solidFill>
              <a:srgbClr val="B2A1C7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КАЛЕНИК МИШКОВИЧ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(Первая половина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xv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века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17" name="AutoShape 25"/>
            <p:cNvSpPr>
              <a:spLocks noChangeArrowheads="1"/>
            </p:cNvSpPr>
            <p:nvPr/>
          </p:nvSpPr>
          <p:spPr bwMode="auto">
            <a:xfrm>
              <a:off x="6487" y="5348"/>
              <a:ext cx="1796" cy="445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ФЕЛИЦИАН ТЫШКЕВИЧ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(1719–1792)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14" name="AutoShape 22"/>
            <p:cNvSpPr>
              <a:spLocks noChangeArrowheads="1"/>
            </p:cNvSpPr>
            <p:nvPr/>
          </p:nvSpPr>
          <p:spPr bwMode="auto">
            <a:xfrm>
              <a:off x="6496" y="4692"/>
              <a:ext cx="1796" cy="457"/>
            </a:xfrm>
            <a:prstGeom prst="roundRect">
              <a:avLst/>
            </a:prstGeom>
            <a:solidFill>
              <a:srgbClr val="B2A1C7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ПИЙ ТЫШКЕВИЧ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(1756–1858)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11" name="AutoShape 19"/>
            <p:cNvSpPr>
              <a:spLocks noChangeArrowheads="1"/>
            </p:cNvSpPr>
            <p:nvPr/>
          </p:nvSpPr>
          <p:spPr bwMode="auto">
            <a:xfrm>
              <a:off x="8455" y="4692"/>
              <a:ext cx="1781" cy="457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МИХАИЛ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(1761-1839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>
              <a:off x="4887" y="3837"/>
              <a:ext cx="1165" cy="463"/>
            </a:xfrm>
            <a:prstGeom prst="roundRect">
              <a:avLst/>
            </a:prstGeom>
            <a:solidFill>
              <a:srgbClr val="E36C0A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КОНСТАНТИН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(1806–1868)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7282" y="3806"/>
              <a:ext cx="1171" cy="494"/>
            </a:xfrm>
            <a:prstGeom prst="roundRect">
              <a:avLst/>
            </a:prstGeom>
            <a:solidFill>
              <a:srgbClr val="E36C0A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ЕВСТАФИЙ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(1814–1873)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6" name="AutoShape 14"/>
            <p:cNvSpPr>
              <a:spLocks noChangeArrowheads="1"/>
            </p:cNvSpPr>
            <p:nvPr/>
          </p:nvSpPr>
          <p:spPr bwMode="auto">
            <a:xfrm>
              <a:off x="9709" y="3799"/>
              <a:ext cx="1515" cy="571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ЮЗЕФ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(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1805–1844)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6135" y="3806"/>
              <a:ext cx="1068" cy="494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ФЛОРИАН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5400" y="4569"/>
              <a:ext cx="3457" cy="1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8560" y="3806"/>
              <a:ext cx="989" cy="494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ПАУЛИНА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4970" y="3229"/>
              <a:ext cx="923" cy="417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ОСКАР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95" name="AutoShape 3"/>
            <p:cNvSpPr>
              <a:spLocks noChangeArrowheads="1"/>
            </p:cNvSpPr>
            <p:nvPr/>
          </p:nvSpPr>
          <p:spPr bwMode="auto">
            <a:xfrm>
              <a:off x="6100" y="3229"/>
              <a:ext cx="1356" cy="417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53108" tIns="26554" rIns="53108" bIns="26554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ЮЗЕФ 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(? –  1912)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3858" name="Line 66"/>
          <p:cNvSpPr>
            <a:spLocks noChangeShapeType="1"/>
          </p:cNvSpPr>
          <p:nvPr/>
        </p:nvSpPr>
        <p:spPr bwMode="auto">
          <a:xfrm flipV="1">
            <a:off x="5508104" y="5229200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9" name="Line 67"/>
          <p:cNvSpPr>
            <a:spLocks noChangeShapeType="1"/>
          </p:cNvSpPr>
          <p:nvPr/>
        </p:nvSpPr>
        <p:spPr bwMode="auto">
          <a:xfrm flipV="1">
            <a:off x="3779912" y="5229200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 flipH="1" flipV="1">
            <a:off x="4139952" y="177281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2" name="Line 70"/>
          <p:cNvSpPr>
            <a:spLocks noChangeShapeType="1"/>
          </p:cNvSpPr>
          <p:nvPr/>
        </p:nvSpPr>
        <p:spPr bwMode="auto">
          <a:xfrm flipH="1" flipV="1">
            <a:off x="1907704" y="177281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66"/>
          <p:cNvSpPr>
            <a:spLocks noChangeShapeType="1"/>
          </p:cNvSpPr>
          <p:nvPr/>
        </p:nvSpPr>
        <p:spPr bwMode="auto">
          <a:xfrm flipV="1">
            <a:off x="4644008" y="5229200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Line 66"/>
          <p:cNvSpPr>
            <a:spLocks noChangeShapeType="1"/>
          </p:cNvSpPr>
          <p:nvPr/>
        </p:nvSpPr>
        <p:spPr bwMode="auto">
          <a:xfrm flipV="1">
            <a:off x="5868144" y="4509120"/>
            <a:ext cx="0" cy="144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 flipV="1">
            <a:off x="6804248" y="429309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66"/>
          <p:cNvSpPr>
            <a:spLocks noChangeShapeType="1"/>
          </p:cNvSpPr>
          <p:nvPr/>
        </p:nvSpPr>
        <p:spPr bwMode="auto">
          <a:xfrm flipV="1">
            <a:off x="2987824" y="429309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66"/>
          <p:cNvSpPr>
            <a:spLocks noChangeShapeType="1"/>
          </p:cNvSpPr>
          <p:nvPr/>
        </p:nvSpPr>
        <p:spPr bwMode="auto">
          <a:xfrm flipH="1" flipV="1">
            <a:off x="4644008" y="3645024"/>
            <a:ext cx="0" cy="144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 flipH="1" flipV="1">
            <a:off x="3059832" y="177281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66"/>
          <p:cNvSpPr>
            <a:spLocks noChangeShapeType="1"/>
          </p:cNvSpPr>
          <p:nvPr/>
        </p:nvSpPr>
        <p:spPr bwMode="auto">
          <a:xfrm flipH="1" flipV="1">
            <a:off x="4932040" y="1772816"/>
            <a:ext cx="2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 flipH="1" flipV="1">
            <a:off x="2051720" y="1124744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66"/>
          <p:cNvSpPr>
            <a:spLocks noChangeShapeType="1"/>
          </p:cNvSpPr>
          <p:nvPr/>
        </p:nvSpPr>
        <p:spPr bwMode="auto">
          <a:xfrm flipH="1" flipV="1">
            <a:off x="5076056" y="3068960"/>
            <a:ext cx="0" cy="144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 flipH="1" flipV="1">
            <a:off x="4211960" y="3068960"/>
            <a:ext cx="0" cy="144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 flipH="1" flipV="1">
            <a:off x="5436096" y="249289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 flipV="1">
            <a:off x="3491880" y="249289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 flipV="1">
            <a:off x="6012160" y="1844824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63888" y="5877272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3923928" y="8367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РОДОВОД СЕМЬИ Константина и   </a:t>
            </a:r>
            <a:r>
              <a:rPr lang="ru-RU" sz="1200" b="1" dirty="0" err="1" smtClean="0">
                <a:ea typeface="Calibri" pitchFamily="34" charset="0"/>
                <a:cs typeface="Times New Roman" pitchFamily="18" charset="0"/>
              </a:rPr>
              <a:t>Евстафия</a:t>
            </a: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 ТЫШКЕВИЧЕЙ</a:t>
            </a:r>
            <a:endParaRPr lang="ru-RU" sz="1200" b="1" dirty="0" smtClean="0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 flipH="1" flipV="1">
            <a:off x="4788024" y="4293096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>
            <a:off x="2987824" y="4509120"/>
            <a:ext cx="3783450" cy="10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 flipV="1">
            <a:off x="2339752" y="980728"/>
            <a:ext cx="14401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31640" y="1285888"/>
            <a:ext cx="66247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Термин «городище» и производные от него (городок, город) он считал славянскими и высказал мнение, что сами городища не обязательно являются оборонительными укреплениями, а скорее обрядовыми. Замки он считал оборонительными объектами и их этимологию выводил от слова «замыкать».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сделал детальное описание каменных орудий труда и в приложении к книге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«Археологические исследования»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поместил их изображения. В 1842 выпустил книгу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«Взгляд на источники местной археологии, или Описание некоторых памятников древностей в Западных губерниях Русского государства».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Чтобы пополнить свои знания по древней истории и познакомиться с методами исследований зарубежных коллег в археологии,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1843 отправился на стажировку в Данию, Финляндию, Швецию. Это был первый и единственный случай в 1-й половине XIX в., когда белорусский ученый-археолог поехал за границу перенимать опыт коллег. Метод известного датского археолога К.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Томсена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раздел древностей на три эпохи-века (каменный, бронзовый, железный),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Евстафий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взял на вооружение при своих исследованиях и при систематизации древностей в Логойском музее, а позже и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Виленском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музее древностей.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1412776"/>
            <a:ext cx="6336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Результатом поездки за границу стала его своеобразная книга-отчет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«Письма о Швеции»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(т. 1–2, 1846).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Вернувшись из заграницы,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Пиевич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издал свой труд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«Археология в Литве»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(1872), в которой обозначил широкий простор для исследований памятников Беларуси.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Результатом его деятельности на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Борисовщине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стало основательное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«Описание Борисовского уезда»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/>
              <a:t>(Вильно, 1847)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Для этой книги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Тышкевич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несколько лет собирал первоисточники по истории, географии, этнографии, литературе, искусству, археологии, топонимике, фольклоре. Он искал помощников-соавторов. Среди них были К. Адамович, П.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Чечот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  З.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Доленго-Ходоковский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Ф.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Чахович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В. Твардовский, Я.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Ванькович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              К.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Тышинский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           В.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Гарновский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и, конечно, брат Константин. </a:t>
            </a:r>
            <a:r>
              <a:rPr lang="ru-RU" sz="1600" dirty="0" smtClean="0"/>
              <a:t>Немало поспособствовали выходу ее в мир отец и мать. В "Описаниях Борисовского уезда" </a:t>
            </a:r>
            <a:r>
              <a:rPr lang="ru-RU" sz="1600" dirty="0" err="1" smtClean="0"/>
              <a:t>Е.Тышкевич</a:t>
            </a:r>
            <a:r>
              <a:rPr lang="ru-RU" sz="1600" dirty="0" smtClean="0"/>
              <a:t> привел ценные сведения по истории Логойска и </a:t>
            </a:r>
            <a:r>
              <a:rPr lang="ru-RU" sz="1600" dirty="0" err="1" smtClean="0"/>
              <a:t>Логойского</a:t>
            </a:r>
            <a:r>
              <a:rPr lang="ru-RU" sz="1600" dirty="0" smtClean="0"/>
              <a:t> графства, дал основательное описание местного замка и размещенного во дворце музея.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Почти 10 лет он создавал эту уникальную краеведческую книгу, где каждый факт, каждая дата выверены, добросовестно проанализированы и аргументированы.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59632" y="1268760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Работая в области археологии, этнографии и краеведения,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основательно занимался и фольклором. При описании свадьбы, обрядов (Рождество, Радуница, Спас) и всего цикла хозяйственного годового календаря белорусов он старался объяснить связь языческих обрядов, элементы которых закрепились и в христианских верованиях. Описывая народные торжества,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Пиевич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подчеркивал, что богатая духовная жизнь белорусского крестьянина часто не совпадает с материальной. В его записях собрано около 450 поговорок и пословиц.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Он утверждал: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«Народная поэзия дает нам возможность узнать чувства народа, а поговорки — познакомиться с его умом».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Подборки белорусских поговорок и пословиц с комментариями ученых неоднократно размещал в журнале «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Biblioteka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Warszawska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». Меткими белорусскими прибаутками и пословицами, легендами и преданиями граф проиллюстрировал и свою книгу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«Образцы домашней совместной жизни в Литве»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(1844, доработанный вариант в 1864), где изложил свои взгляды на культуру  знати прежних веков.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640871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 книге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«Наши </a:t>
            </a:r>
            <a:r>
              <a:rPr lang="ru-RU" sz="1500" b="1" dirty="0" err="1" smtClean="0">
                <a:ea typeface="Calibri" pitchFamily="34" charset="0"/>
                <a:cs typeface="Times New Roman" pitchFamily="18" charset="0"/>
              </a:rPr>
              <a:t>краи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поместил очерк о магнате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Радзивилле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В 1850 он издал в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Вильне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работу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«Археологические исследования памятников художественных ремесел и т. п. в древней Литве и Литовской Руси»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С 1847 граф работал в Минске как член комиссии по сбору и изданию древних актов, грамот и привилегий XVI–XVIII вв. городов Минской губ. В 1855 он организовал и возглавил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Виленскую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археологическую комиссию.</a:t>
            </a: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переписывался со многими выдающимися деятелями края, в т. ч. с поэтом и востоковедом А.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Ходько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Борейко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), А.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Киркором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 В конце жизни он создал альбом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«Могилы семейства </a:t>
            </a:r>
            <a:r>
              <a:rPr lang="ru-RU" sz="1500" b="1" dirty="0" err="1" smtClean="0">
                <a:ea typeface="Calibri" pitchFamily="34" charset="0"/>
                <a:cs typeface="Times New Roman" pitchFamily="18" charset="0"/>
              </a:rPr>
              <a:t>Тышкевичей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изданный отдельной книгой в 1873 в Вильнюсе.</a:t>
            </a:r>
            <a:endParaRPr lang="ru-RU" sz="1500" dirty="0" smtClean="0"/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Из литературных произведений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Пиевича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сохранились стихи, стилизованные под фольклор, повесть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«Наши </a:t>
            </a:r>
            <a:r>
              <a:rPr lang="ru-RU" sz="1500" b="1" dirty="0" err="1" smtClean="0">
                <a:ea typeface="Calibri" pitchFamily="34" charset="0"/>
                <a:cs typeface="Times New Roman" pitchFamily="18" charset="0"/>
              </a:rPr>
              <a:t>краи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(1871), воспоминания о В.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Ваньковиче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Я.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Рустеме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И.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Ходько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и др. В рукописях остались его работы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500" b="1" dirty="0" err="1" smtClean="0">
                <a:ea typeface="Calibri" pitchFamily="34" charset="0"/>
                <a:cs typeface="Times New Roman" pitchFamily="18" charset="0"/>
              </a:rPr>
              <a:t>Зельник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ea typeface="Calibri" pitchFamily="34" charset="0"/>
                <a:cs typeface="Times New Roman" pitchFamily="18" charset="0"/>
              </a:rPr>
              <a:t>борисовских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 окрестностей»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«Материалы к нашей истории»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отдельные труды по археологии, сбор документов и др.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Как завет звучат слова ученого:</a:t>
            </a:r>
            <a:endParaRPr lang="ru-RU" sz="500" b="1" i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i="1" dirty="0" smtClean="0">
                <a:ea typeface="Calibri" pitchFamily="34" charset="0"/>
                <a:cs typeface="Times New Roman" pitchFamily="18" charset="0"/>
              </a:rPr>
              <a:t>«Обязанность каждого образованного и влюбленного в свой край человека – стараться объяснить все, что подверглось сомнению и составляет материал для отечественной истории. Догадываться, искать, а открытое передавать людям – значит подавать руку помощи тем, кто посвятил жизнь свою и здоровье наукам для блага общественного».</a:t>
            </a:r>
            <a:endParaRPr lang="ru-RU" sz="15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28" descr="https://upload.wikimedia.org/wikipedia/commons/thumb/5/59/Rossa-Eustachy_Tyszkiewicz.JPG/440px-Rossa-Eustachy_Tyszkiewi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2799581" cy="36004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682189"/>
            <a:ext cx="64087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Научная деятельность </a:t>
            </a:r>
            <a:r>
              <a:rPr lang="ru-RU" sz="1500" dirty="0" err="1" smtClean="0"/>
              <a:t>Е.Тышкевича</a:t>
            </a:r>
            <a:r>
              <a:rPr lang="ru-RU" sz="1500" dirty="0" smtClean="0"/>
              <a:t> была высоко оценена его современниками. Он был выбран  почетным членом Петербургской Академии наук, членом Стокгольмской Королевской академии изобразительного искусства и древностей, Лондонского археологического института, Датского королевского товарищества любителей северных древностей, членом-корреспондентом Петербургского археолого-нумизматического товарищества.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55776" y="5114221"/>
            <a:ext cx="2304256" cy="9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Могила графа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Евстафия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Пиевича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Тышкевича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420888"/>
            <a:ext cx="33843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Незадолго до смерти   </a:t>
            </a:r>
            <a:r>
              <a:rPr lang="ru-RU" sz="1500" dirty="0" err="1" smtClean="0"/>
              <a:t>Е.Тышкевич</a:t>
            </a:r>
            <a:r>
              <a:rPr lang="ru-RU" sz="15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 перебрался в Вильно, где и умер 27.8 (8.9.).1873г.  Похоронен на кладбище Расы в Вильно рядом с могилой Владислава </a:t>
            </a:r>
            <a:r>
              <a:rPr lang="ru-RU" sz="1500" dirty="0" err="1" smtClean="0"/>
              <a:t>Сырокомли</a:t>
            </a:r>
            <a:r>
              <a:rPr lang="ru-RU" sz="1500" dirty="0" smtClean="0"/>
              <a:t>.</a:t>
            </a:r>
            <a:endParaRPr lang="ru-RU" sz="15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129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75656" y="887645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МУЗЕИ БРАТЬЕВ ТЫШКЕВИЧЕЙ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03648" y="1526867"/>
            <a:ext cx="640871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Times New Roman" pitchFamily="18" charset="0"/>
              </a:rPr>
              <a:t>ЛОГОЙСКИЙ </a:t>
            </a:r>
            <a:r>
              <a:rPr lang="ru-RU" sz="1600" b="1" dirty="0" smtClean="0"/>
              <a:t>ИСТОРИКО-АРХЕОЛОГИЧЕСКИЙ МУЗЕЙ</a:t>
            </a:r>
            <a:endParaRPr lang="ru-RU" sz="1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Первый публичный музей в Беларуси появился в 1842 году в Логойске, основан братьями Константином и </a:t>
            </a:r>
            <a:r>
              <a:rPr lang="ru-RU" sz="1500" dirty="0" err="1" smtClean="0"/>
              <a:t>Евстафием</a:t>
            </a:r>
            <a:r>
              <a:rPr lang="ru-RU" sz="1500" dirty="0" smtClean="0"/>
              <a:t> </a:t>
            </a:r>
            <a:r>
              <a:rPr lang="ru-RU" sz="1500" dirty="0" err="1" smtClean="0"/>
              <a:t>Тышкевичами</a:t>
            </a:r>
            <a:r>
              <a:rPr lang="ru-RU" sz="1500" dirty="0" smtClean="0"/>
              <a:t>. И был он частным. Просто </a:t>
            </a:r>
            <a:r>
              <a:rPr lang="ru-RU" sz="1500" dirty="0" err="1" smtClean="0"/>
              <a:t>Тышкевичи</a:t>
            </a:r>
            <a:r>
              <a:rPr lang="ru-RU" sz="1500" dirty="0" smtClean="0"/>
              <a:t> решили, что их уникальную коллекцию, размещенную в Логойском дворце, должен увидеть любой желающий.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Автором последнего, более полного списка экспонатов музея был Юзеф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. Он сообщает, что коллекция состояла из 2 залов, один из них был большой, второй чуть меньше. Кроме того, в зале-столовой находилось несколько десятков родовых портретов гетманов, </a:t>
            </a:r>
            <a:r>
              <a:rPr lang="ru-RU" sz="1500" dirty="0" err="1" smtClean="0"/>
              <a:t>бискупов</a:t>
            </a:r>
            <a:r>
              <a:rPr lang="ru-RU" sz="1500" dirty="0" smtClean="0"/>
              <a:t> и архимандритов.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В музее экспонировались вещи, найденные ими в околицах Логойска и Минска при раскопках древних курганов.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Археологи </a:t>
            </a:r>
            <a:r>
              <a:rPr lang="ru-RU" sz="1500" dirty="0" err="1" smtClean="0"/>
              <a:t>Тышкевичи</a:t>
            </a:r>
            <a:r>
              <a:rPr lang="ru-RU" sz="1500" dirty="0" smtClean="0"/>
              <a:t> нашли большое количество каменных изделий, предметов из железа, бронзы. По сути, именно эти археологические находки положили начало музею в Логойске. В коллекции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были также множество древних знамен, гетманских булав, маршальских жезлов.</a:t>
            </a:r>
          </a:p>
          <a:p>
            <a:pPr indent="449263" algn="just"/>
            <a:endParaRPr lang="ru-RU" sz="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604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03648" y="1196751"/>
            <a:ext cx="64087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endParaRPr lang="ru-RU" sz="1500" dirty="0" smtClean="0"/>
          </a:p>
          <a:p>
            <a:pPr indent="449263" algn="just"/>
            <a:r>
              <a:rPr lang="ru-RU" sz="1500" dirty="0" smtClean="0"/>
              <a:t>Значительная часть коллекции была пополнена из сборов племянницы польского короля Станислава-Августа </a:t>
            </a:r>
            <a:r>
              <a:rPr lang="ru-RU" sz="1500" dirty="0" err="1" smtClean="0"/>
              <a:t>Констанции</a:t>
            </a:r>
            <a:r>
              <a:rPr lang="ru-RU" sz="1500" dirty="0" smtClean="0"/>
              <a:t>, которая была замужем за гетманом Большого княжества Литовского Людвигом </a:t>
            </a:r>
            <a:r>
              <a:rPr lang="ru-RU" sz="1500" dirty="0" err="1" smtClean="0"/>
              <a:t>Тышкевичем-Скуминым</a:t>
            </a:r>
            <a:r>
              <a:rPr lang="ru-RU" sz="1500" dirty="0" smtClean="0"/>
              <a:t>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Среди уникальных художественных изделий в коллекции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был крест из серебра и золота, пожалованный польским королем Сигизмундом I в 1514 г. костелу в городке </a:t>
            </a:r>
            <a:r>
              <a:rPr lang="ru-RU" sz="1500" dirty="0" err="1" smtClean="0"/>
              <a:t>Гайна</a:t>
            </a:r>
            <a:r>
              <a:rPr lang="ru-RU" sz="1500" dirty="0" smtClean="0"/>
              <a:t>. 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В музее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экспонировались знамена, взятые полководцем </a:t>
            </a:r>
            <a:r>
              <a:rPr lang="ru-RU" sz="1500" dirty="0" err="1" smtClean="0"/>
              <a:t>Стафаном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Чернецким</a:t>
            </a:r>
            <a:r>
              <a:rPr lang="ru-RU" sz="1500" dirty="0" smtClean="0"/>
              <a:t> у короля Швеции Густава.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Как сообщает историк П.М. </a:t>
            </a:r>
            <a:r>
              <a:rPr lang="ru-RU" sz="1500" dirty="0" err="1" smtClean="0"/>
              <a:t>Шпилевский</a:t>
            </a:r>
            <a:r>
              <a:rPr lang="ru-RU" sz="1500" dirty="0" smtClean="0"/>
              <a:t> в книге "Путешествие по Полесью и белоруской стороне" (1858), в нумизматической коллекции братьев насчитывалось 1140 медалей и монет.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Среди 3 тыс. книг, собранных в библиотеке музея, было около 500 древних памятников книгопечатания, рукописи, стародавние географические карты и грамоты. </a:t>
            </a:r>
          </a:p>
          <a:p>
            <a:pPr indent="449263" algn="just"/>
            <a:endParaRPr lang="ru-RU" sz="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08720"/>
            <a:ext cx="64807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500" dirty="0" smtClean="0"/>
          </a:p>
          <a:p>
            <a:pPr indent="449263" algn="just"/>
            <a:endParaRPr lang="ru-RU" sz="1500" dirty="0" smtClean="0"/>
          </a:p>
          <a:p>
            <a:pPr indent="449263" algn="just"/>
            <a:r>
              <a:rPr lang="ru-RU" sz="1500" dirty="0" smtClean="0"/>
              <a:t>Эскизы </a:t>
            </a:r>
            <a:r>
              <a:rPr lang="ru-RU" sz="1500" dirty="0" smtClean="0"/>
              <a:t>Яна </a:t>
            </a:r>
            <a:r>
              <a:rPr lang="ru-RU" sz="1500" dirty="0" err="1" smtClean="0"/>
              <a:t>Дамеля</a:t>
            </a:r>
            <a:r>
              <a:rPr lang="ru-RU" sz="1500" dirty="0" smtClean="0"/>
              <a:t> и учеников </a:t>
            </a:r>
            <a:r>
              <a:rPr lang="ru-RU" sz="1500" dirty="0" err="1" smtClean="0"/>
              <a:t>виленской</a:t>
            </a:r>
            <a:r>
              <a:rPr lang="ru-RU" sz="1500" dirty="0" smtClean="0"/>
              <a:t> школы живописи составляли несколько альбомов. Большой интерес вызвали эскизы, иллюстрации к басням и стихотворениям известного белорусского художника, поэта и музыканта 19 в. Артура </a:t>
            </a:r>
            <a:r>
              <a:rPr lang="ru-RU" sz="1500" dirty="0" err="1" smtClean="0"/>
              <a:t>Бартельса</a:t>
            </a:r>
            <a:r>
              <a:rPr lang="ru-RU" sz="1500" dirty="0" smtClean="0"/>
              <a:t>, который в 1847 г. создал целую серию рисунков про обычаи местного люда и его происхождение для книги </a:t>
            </a:r>
            <a:r>
              <a:rPr lang="ru-RU" sz="1500" dirty="0" err="1" smtClean="0"/>
              <a:t>К.Тышкевича</a:t>
            </a:r>
            <a:r>
              <a:rPr lang="ru-RU" sz="1500" dirty="0" smtClean="0"/>
              <a:t> "История Логойска". </a:t>
            </a:r>
            <a:endParaRPr lang="ru-RU" sz="5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844824"/>
            <a:ext cx="38164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500" dirty="0" smtClean="0"/>
              <a:t>В отделе искусств экспонировались фигуры из слоновой кости стародавней резьбы, большое количество эскизов сюжетных композиций к картинам русских, белорусских, литовских и польских художников: Александра Орловского, Яна </a:t>
            </a:r>
            <a:r>
              <a:rPr lang="ru-RU" sz="1500" dirty="0" err="1" smtClean="0"/>
              <a:t>Дамеля</a:t>
            </a:r>
            <a:r>
              <a:rPr lang="ru-RU" sz="1500" dirty="0" smtClean="0"/>
              <a:t>, Валентина </a:t>
            </a:r>
            <a:r>
              <a:rPr lang="ru-RU" sz="1500" dirty="0" err="1" smtClean="0"/>
              <a:t>Ваньковича</a:t>
            </a:r>
            <a:r>
              <a:rPr lang="ru-RU" sz="1500" dirty="0" smtClean="0"/>
              <a:t>, Артура </a:t>
            </a:r>
            <a:r>
              <a:rPr lang="ru-RU" sz="1500" dirty="0" err="1" smtClean="0"/>
              <a:t>Бортельса</a:t>
            </a:r>
            <a:r>
              <a:rPr lang="ru-RU" sz="1500" dirty="0" smtClean="0"/>
              <a:t>, </a:t>
            </a:r>
            <a:r>
              <a:rPr lang="ru-RU" sz="1500" dirty="0" err="1" smtClean="0"/>
              <a:t>Франтишка</a:t>
            </a:r>
            <a:r>
              <a:rPr lang="ru-RU" sz="1500" dirty="0" smtClean="0"/>
              <a:t> </a:t>
            </a:r>
            <a:r>
              <a:rPr lang="ru-RU" sz="1500" dirty="0" err="1" smtClean="0"/>
              <a:t>Смуглевича</a:t>
            </a:r>
            <a:r>
              <a:rPr lang="ru-RU" sz="1500" dirty="0" smtClean="0"/>
              <a:t>, </a:t>
            </a:r>
            <a:r>
              <a:rPr lang="ru-RU" sz="1500" dirty="0" err="1" smtClean="0"/>
              <a:t>Михал</a:t>
            </a:r>
            <a:r>
              <a:rPr lang="ru-RU" sz="1500" dirty="0" smtClean="0"/>
              <a:t> </a:t>
            </a:r>
            <a:r>
              <a:rPr lang="ru-RU" sz="1500" dirty="0" err="1" smtClean="0"/>
              <a:t>Эльвиро</a:t>
            </a:r>
            <a:r>
              <a:rPr lang="ru-RU" sz="1500" dirty="0" smtClean="0"/>
              <a:t> </a:t>
            </a:r>
            <a:r>
              <a:rPr lang="ru-RU" sz="1500" dirty="0" err="1" smtClean="0"/>
              <a:t>Андриолли</a:t>
            </a:r>
            <a:r>
              <a:rPr lang="ru-RU" sz="1500" dirty="0" smtClean="0"/>
              <a:t>, Яна Рустэма, </a:t>
            </a:r>
            <a:r>
              <a:rPr lang="ru-RU" sz="1500" dirty="0" err="1" smtClean="0"/>
              <a:t>Симона</a:t>
            </a:r>
            <a:r>
              <a:rPr lang="ru-RU" sz="1500" dirty="0" smtClean="0"/>
              <a:t> </a:t>
            </a:r>
            <a:r>
              <a:rPr lang="ru-RU" sz="1500" dirty="0" err="1" smtClean="0"/>
              <a:t>Чаховича</a:t>
            </a:r>
            <a:r>
              <a:rPr lang="ru-RU" sz="1500" dirty="0" smtClean="0"/>
              <a:t>, Иосифа Пешки и других.</a:t>
            </a:r>
            <a:endParaRPr lang="ru-RU" sz="1500" dirty="0"/>
          </a:p>
        </p:txBody>
      </p:sp>
      <p:pic>
        <p:nvPicPr>
          <p:cNvPr id="7" name="Рисунок 6" descr="Картина «Паляванне графа Тышкевіча» художника Андриолли выставлялась в Логойском музее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23042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67944" y="98072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Картина «</a:t>
            </a:r>
            <a:r>
              <a:rPr lang="ru-RU" sz="1200" dirty="0" err="1" smtClean="0"/>
              <a:t>Паляванне</a:t>
            </a:r>
            <a:r>
              <a:rPr lang="ru-RU" sz="1200" dirty="0" smtClean="0"/>
              <a:t> графа </a:t>
            </a:r>
            <a:r>
              <a:rPr lang="ru-RU" sz="1200" dirty="0" err="1" smtClean="0"/>
              <a:t>Тышкевіча</a:t>
            </a:r>
            <a:r>
              <a:rPr lang="ru-RU" sz="1200" dirty="0" smtClean="0"/>
              <a:t>» </a:t>
            </a:r>
          </a:p>
          <a:p>
            <a:r>
              <a:rPr lang="ru-RU" sz="1200" dirty="0" smtClean="0"/>
              <a:t>Художник </a:t>
            </a:r>
            <a:r>
              <a:rPr lang="ru-RU" sz="1200" dirty="0" err="1" smtClean="0"/>
              <a:t>Андриолли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1124744"/>
            <a:ext cx="63367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500" dirty="0" smtClean="0"/>
              <a:t>В музее экспонировались автопортреты Яна Рустэма, Яна </a:t>
            </a:r>
            <a:r>
              <a:rPr lang="ru-RU" sz="1500" dirty="0" err="1" smtClean="0"/>
              <a:t>Дамеля</a:t>
            </a:r>
            <a:r>
              <a:rPr lang="ru-RU" sz="1500" dirty="0" smtClean="0"/>
              <a:t>, бюсты известных деятелей культуры Беларуси и Литвы, в том числе работы известного белорусского скульптора </a:t>
            </a:r>
            <a:r>
              <a:rPr lang="ru-RU" sz="1500" dirty="0" err="1" smtClean="0"/>
              <a:t>Рафала</a:t>
            </a:r>
            <a:r>
              <a:rPr lang="ru-RU" sz="1500" dirty="0" smtClean="0"/>
              <a:t> </a:t>
            </a:r>
            <a:r>
              <a:rPr lang="ru-RU" sz="1500" dirty="0" err="1" smtClean="0"/>
              <a:t>Слизеня</a:t>
            </a:r>
            <a:r>
              <a:rPr lang="ru-RU" sz="1500" dirty="0" smtClean="0"/>
              <a:t> (1803 - 81), который после окончания Петербургской академии искусств жил и работал в своем поместье в городке Снов, что около Несвижа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Гордостью </a:t>
            </a:r>
            <a:r>
              <a:rPr lang="ru-RU" sz="1500" dirty="0" smtClean="0"/>
              <a:t>музея были 200 произведений, выполненных мастерами Римма, Флоренции, Неаполя, 48 копий с зарисовок западноевропейских художников греческого Парфенона, а также сборы предметов из раскопок древнего города Италии Помпеи, вещи, добытые ординатором литовского города Биржай Михаилом </a:t>
            </a:r>
            <a:r>
              <a:rPr lang="ru-RU" sz="1500" dirty="0" err="1" smtClean="0"/>
              <a:t>Тышкевичем</a:t>
            </a:r>
            <a:r>
              <a:rPr lang="ru-RU" sz="1500" dirty="0" smtClean="0"/>
              <a:t>, тоже археологом (1828–1897 гг.), во время его раскопок в Египте.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В Логойском музее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экспонировались не только картины, скульптуры, гравюры, сборы клише- медные доски, но и большое количество оружия. Одна из пушек, стоящих посреди зала, была даже запряжена в муляж белой лошади. Здесь хранились разные кольчуги, мундиры времен войны 1812 года. 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Много произведений из </a:t>
            </a:r>
            <a:r>
              <a:rPr lang="ru-RU" sz="1500" dirty="0" err="1" smtClean="0"/>
              <a:t>Логойского</a:t>
            </a:r>
            <a:r>
              <a:rPr lang="ru-RU" sz="1500" dirty="0" smtClean="0"/>
              <a:t> музея увезли в Литву, во Львов, в Варшаву, в Краков. Многое из своих коллекций Константин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 передал в 1864–1868 гг. </a:t>
            </a:r>
            <a:r>
              <a:rPr lang="ru-RU" sz="1500" dirty="0" err="1" smtClean="0"/>
              <a:t>Румянцевскому</a:t>
            </a:r>
            <a:r>
              <a:rPr lang="ru-RU" sz="1500" dirty="0" smtClean="0"/>
              <a:t> музею в Москве (ныне Государственный исторический музей</a:t>
            </a:r>
            <a:r>
              <a:rPr lang="ru-RU" sz="1500" dirty="0" smtClean="0"/>
              <a:t>).</a:t>
            </a:r>
            <a:endParaRPr lang="ru-RU" sz="15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80728"/>
            <a:ext cx="64807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500" dirty="0" smtClean="0"/>
              <a:t>В 1843 году </a:t>
            </a:r>
            <a:r>
              <a:rPr lang="ru-RU" sz="1500" dirty="0" err="1" smtClean="0"/>
              <a:t>Е.Тышкевич</a:t>
            </a:r>
            <a:r>
              <a:rPr lang="ru-RU" sz="1500" dirty="0" smtClean="0"/>
              <a:t> проехал по странам Скандинавии, побывал в Хельсинки, Стокгольме, Копенгагене. Работал в столичных архивах и библиотеках, где ему удалось отыскать много новых материалов по истории средневековой Польши и Беларуси. 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Особый интерес исследователя вызвали музеи, принципы построения их экспозиции и вообще организация музейного дела. По-видимому, уже тогда его занимала идея создания общедоступного музея, который должен был стать центром исторической науки и культуры. </a:t>
            </a:r>
            <a:r>
              <a:rPr lang="ru-RU" sz="1500" dirty="0" err="1" smtClean="0"/>
              <a:t>Евстафий</a:t>
            </a:r>
            <a:r>
              <a:rPr lang="ru-RU" sz="1500" dirty="0" smtClean="0"/>
              <a:t> хотел, чтобы семейные сокровища увидело как можно больше людей и его з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аветной мечтой было создать в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Вильне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– центре белорусско-литовского края – первый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общенациональный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музей древностей на основе экспонатов, собранных в Логойском археологическом музее. </a:t>
            </a:r>
            <a:r>
              <a:rPr lang="ru-RU" sz="1500" dirty="0" smtClean="0"/>
              <a:t>И он написал </a:t>
            </a:r>
            <a:r>
              <a:rPr lang="ru-RU" sz="1500" dirty="0" smtClean="0"/>
              <a:t>императору в </a:t>
            </a:r>
            <a:r>
              <a:rPr lang="ru-RU" sz="1500" dirty="0" smtClean="0"/>
              <a:t>Петербург </a:t>
            </a:r>
            <a:r>
              <a:rPr lang="ru-RU" sz="1500" dirty="0" smtClean="0"/>
              <a:t>прошение, </a:t>
            </a:r>
            <a:r>
              <a:rPr lang="ru-RU" sz="1500" dirty="0" smtClean="0"/>
              <a:t>чтобы ему разрешили открыть музей в более крупном городе – Минске или Вильно.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Как первый шаг в осуществлении этого благородного дела, </a:t>
            </a:r>
            <a:r>
              <a:rPr lang="ru-RU" sz="1500" dirty="0" err="1" smtClean="0"/>
              <a:t>Е.Тышкевич</a:t>
            </a:r>
            <a:r>
              <a:rPr lang="ru-RU" sz="1500" dirty="0" smtClean="0"/>
              <a:t> в 1845 г. в Вильно в доме родственника </a:t>
            </a:r>
            <a:r>
              <a:rPr lang="ru-RU" sz="1500" dirty="0" err="1" smtClean="0"/>
              <a:t>Рафала</a:t>
            </a:r>
            <a:r>
              <a:rPr lang="ru-RU" sz="1500" dirty="0" smtClean="0"/>
              <a:t> </a:t>
            </a:r>
            <a:r>
              <a:rPr lang="ru-RU" sz="1500" dirty="0" err="1" smtClean="0"/>
              <a:t>Тышкевича</a:t>
            </a:r>
            <a:r>
              <a:rPr lang="ru-RU" sz="1500" dirty="0" smtClean="0"/>
              <a:t> организовал краеведческую частную выставку куда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перевез</a:t>
            </a:r>
            <a:r>
              <a:rPr lang="ru-RU" sz="1500" dirty="0" smtClean="0"/>
              <a:t>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часть своей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логойской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коллекции.</a:t>
            </a:r>
          </a:p>
          <a:p>
            <a:pPr indent="449263" algn="just"/>
            <a:endParaRPr lang="ru-RU" sz="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5527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С графским родом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(с 1528 г.), который дал </a:t>
            </a:r>
            <a:r>
              <a:rPr lang="ru-RU" sz="1500" i="1" dirty="0" smtClean="0"/>
              <a:t>белорусской земле много талантливых людей: государственных и военных деятелей, судей, священников, литераторов, архитекторов, экономистов, инженеров и др.</a:t>
            </a:r>
            <a:r>
              <a:rPr lang="ru-RU" sz="1500" dirty="0" smtClean="0"/>
              <a:t> неразрывно связана почти половина истории древнего города  Логойска.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В 1801 г. граф Пий </a:t>
            </a:r>
            <a:r>
              <a:rPr lang="ru-RU" sz="1500" dirty="0" err="1" smtClean="0"/>
              <a:t>Фелицианович</a:t>
            </a:r>
            <a:r>
              <a:rPr lang="ru-RU" sz="1500" dirty="0" smtClean="0"/>
              <a:t>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 стал единственным полновластным владельцем </a:t>
            </a:r>
            <a:r>
              <a:rPr lang="ru-RU" sz="1500" dirty="0" err="1" smtClean="0"/>
              <a:t>логойского</a:t>
            </a:r>
            <a:r>
              <a:rPr lang="ru-RU" sz="1500" dirty="0" smtClean="0"/>
              <a:t> имения. На правом берегу Гайны, на месте бывшего замка, </a:t>
            </a:r>
            <a:r>
              <a:rPr lang="ru-RU" sz="1500" dirty="0" err="1" smtClean="0"/>
              <a:t>П.Тышкевич</a:t>
            </a:r>
            <a:r>
              <a:rPr lang="ru-RU" sz="1500" dirty="0" smtClean="0"/>
              <a:t> в 1814 - 19 гг. соорудил </a:t>
            </a:r>
            <a:r>
              <a:rPr lang="ru-RU" sz="1500" i="1" dirty="0" smtClean="0"/>
              <a:t>двухэтажный каменный дворец в стиле классицизма. </a:t>
            </a:r>
          </a:p>
          <a:p>
            <a:pPr indent="449263" algn="just"/>
            <a:r>
              <a:rPr lang="ru-RU" sz="1500" dirty="0" smtClean="0"/>
              <a:t>Представление о дворце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дают </a:t>
            </a:r>
            <a:r>
              <a:rPr lang="ru-RU" sz="1500" b="1" dirty="0" smtClean="0"/>
              <a:t>акварель Н. Орды (1864-1876 г.), литография 1883 г. и фотоснимок 20-х годов ХХ в.</a:t>
            </a:r>
          </a:p>
          <a:p>
            <a:endParaRPr lang="ru-RU" sz="500" b="1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17032"/>
            <a:ext cx="60486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328498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Логойский</a:t>
            </a:r>
            <a:r>
              <a:rPr lang="ru-RU" sz="1200" b="1" dirty="0" smtClean="0"/>
              <a:t> дворец </a:t>
            </a:r>
            <a:r>
              <a:rPr lang="ru-RU" sz="1200" b="1" dirty="0" err="1" smtClean="0"/>
              <a:t>Тышкевичей</a:t>
            </a:r>
            <a:r>
              <a:rPr lang="ru-RU" sz="1200" dirty="0" smtClean="0"/>
              <a:t>.  </a:t>
            </a:r>
          </a:p>
          <a:p>
            <a:r>
              <a:rPr lang="ru-RU" sz="1200" dirty="0" smtClean="0"/>
              <a:t>Рисунок Наполеона Орды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272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836712"/>
            <a:ext cx="62646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ВИЛЕНСКИЙ МУЗЕЙ ДРЕВНОСТЕЙ</a:t>
            </a:r>
            <a:endParaRPr lang="ru-RU" sz="1400" dirty="0" smtClean="0"/>
          </a:p>
          <a:p>
            <a:endParaRPr lang="ru-RU" sz="1400" dirty="0" smtClean="0"/>
          </a:p>
          <a:p>
            <a:pPr indent="441325" algn="just"/>
            <a:r>
              <a:rPr lang="ru-RU" sz="1500" dirty="0" smtClean="0"/>
              <a:t>В </a:t>
            </a:r>
            <a:r>
              <a:rPr lang="ru-RU" sz="1500" dirty="0" smtClean="0"/>
              <a:t>1855 году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/>
              <a:t>из Петербурга приходит </a:t>
            </a:r>
            <a:r>
              <a:rPr lang="ru-RU" sz="1500" dirty="0" smtClean="0"/>
              <a:t>разрешение </a:t>
            </a:r>
            <a:r>
              <a:rPr lang="ru-RU" sz="1500" dirty="0" smtClean="0"/>
              <a:t>на открытие </a:t>
            </a:r>
            <a:r>
              <a:rPr lang="ru-RU" sz="1500" dirty="0" smtClean="0"/>
              <a:t>общенационального </a:t>
            </a:r>
            <a:r>
              <a:rPr lang="ru-RU" sz="1500" dirty="0" smtClean="0"/>
              <a:t>музея </a:t>
            </a:r>
            <a:r>
              <a:rPr lang="ru-RU" sz="1500" dirty="0" smtClean="0"/>
              <a:t>в </a:t>
            </a:r>
            <a:r>
              <a:rPr lang="ru-RU" sz="1500" dirty="0" smtClean="0"/>
              <a:t>Вильно. </a:t>
            </a:r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/>
              <a:t>Время было нелегкое — не было хороших дорог, машин, братья вывозили экспонаты на подводах. Следует заметить, что при перевозке была важна большая осторожность — каждый из экспонатов был огромной ценностью. «Музейный» путь был таким: Логойск — Острошицкий городок — Красное — Молодечно — Сморгонь — Ошмяны — Вильно. </a:t>
            </a:r>
            <a:r>
              <a:rPr lang="ru-RU" sz="1500" dirty="0" smtClean="0"/>
              <a:t> На </a:t>
            </a:r>
            <a:r>
              <a:rPr lang="ru-RU" sz="1500" dirty="0" smtClean="0"/>
              <a:t>обратном пути Константин и </a:t>
            </a:r>
            <a:r>
              <a:rPr lang="ru-RU" sz="1500" dirty="0" err="1" smtClean="0"/>
              <a:t>Евстафия</a:t>
            </a:r>
            <a:r>
              <a:rPr lang="ru-RU" sz="1500" dirty="0" smtClean="0"/>
              <a:t> заезжали к сестре в Радошковичи и потом двинулись домой, где их ждал постаревший отец.</a:t>
            </a:r>
            <a:endParaRPr lang="ru-RU" sz="1500" dirty="0" smtClean="0"/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/>
              <a:t>Через </a:t>
            </a:r>
            <a:r>
              <a:rPr lang="ru-RU" sz="1500" dirty="0" smtClean="0"/>
              <a:t>год в здании </a:t>
            </a:r>
            <a:r>
              <a:rPr lang="ru-RU" sz="1500" dirty="0" err="1" smtClean="0"/>
              <a:t>Виленского</a:t>
            </a:r>
            <a:r>
              <a:rPr lang="ru-RU" sz="1500" dirty="0" smtClean="0"/>
              <a:t> университета открылось главное детище братьев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– </a:t>
            </a:r>
            <a:r>
              <a:rPr lang="ru-RU" sz="1500" dirty="0" err="1" smtClean="0"/>
              <a:t>Виленский</a:t>
            </a:r>
            <a:r>
              <a:rPr lang="ru-RU" sz="1500" dirty="0" smtClean="0"/>
              <a:t> музей древностей. </a:t>
            </a:r>
            <a:r>
              <a:rPr lang="ru-RU" sz="1500" dirty="0" err="1" smtClean="0"/>
              <a:t>Е.Тышкевича</a:t>
            </a:r>
            <a:r>
              <a:rPr lang="ru-RU" sz="1500" dirty="0" smtClean="0"/>
              <a:t>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выбрали председателем этого музея. </a:t>
            </a:r>
            <a:endParaRPr lang="ru-RU" sz="1500" dirty="0" smtClean="0">
              <a:ea typeface="Calibri" pitchFamily="34" charset="0"/>
              <a:cs typeface="Times New Roman" pitchFamily="18" charset="0"/>
            </a:endParaRPr>
          </a:p>
          <a:p>
            <a:pPr indent="441325" algn="just"/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41325" algn="just"/>
            <a:r>
              <a:rPr lang="ru-RU" sz="1500" dirty="0" smtClean="0"/>
              <a:t>В </a:t>
            </a:r>
            <a:r>
              <a:rPr lang="ru-RU" sz="1500" dirty="0" smtClean="0"/>
              <a:t>экспозиции были представлены археология, нумизматика, старинные книги, документы. Большое внимание уделялось этносу</a:t>
            </a:r>
            <a:r>
              <a:rPr lang="ru-RU" sz="1500" dirty="0" smtClean="0"/>
              <a:t>.</a:t>
            </a:r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err="1" smtClean="0"/>
              <a:t>Е.Тышкевич</a:t>
            </a:r>
            <a:r>
              <a:rPr lang="ru-RU" sz="1500" dirty="0" smtClean="0"/>
              <a:t> </a:t>
            </a:r>
            <a:r>
              <a:rPr lang="ru-RU" sz="1500" dirty="0" smtClean="0"/>
              <a:t>пожертвовал музею свою библиотеку (3 тыс. книг) и вместе с братом Константином – археологическую коллекцию из 2 тыс. единиц.  Троюродный племянник Константина и </a:t>
            </a:r>
            <a:r>
              <a:rPr lang="ru-RU" sz="1500" dirty="0" err="1" smtClean="0"/>
              <a:t>Евстафия</a:t>
            </a:r>
            <a:r>
              <a:rPr lang="ru-RU" sz="1500" dirty="0" smtClean="0"/>
              <a:t> Михаил </a:t>
            </a:r>
            <a:r>
              <a:rPr lang="ru-RU" sz="1500" dirty="0" err="1" smtClean="0"/>
              <a:t>Тышкевич</a:t>
            </a:r>
            <a:r>
              <a:rPr lang="ru-RU" sz="1500" dirty="0" smtClean="0"/>
              <a:t> подарил музею часть своей египетской коллекции. </a:t>
            </a:r>
            <a:endParaRPr lang="ru-RU" sz="4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64807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endParaRPr lang="ru-RU" sz="500" dirty="0" smtClean="0"/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/>
              <a:t>На </a:t>
            </a:r>
            <a:r>
              <a:rPr lang="ru-RU" sz="1500" dirty="0" smtClean="0"/>
              <a:t>открытии музея каждый гость получил листок со стихотворением Владислава </a:t>
            </a:r>
            <a:r>
              <a:rPr lang="ru-RU" sz="1500" dirty="0" err="1" smtClean="0"/>
              <a:t>Сырокомли</a:t>
            </a:r>
            <a:r>
              <a:rPr lang="ru-RU" sz="1500" dirty="0" smtClean="0"/>
              <a:t>, написанный специально к этому событию. </a:t>
            </a:r>
            <a:endParaRPr lang="ru-RU" sz="1500" dirty="0" smtClean="0"/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/>
              <a:t>В </a:t>
            </a:r>
            <a:r>
              <a:rPr lang="ru-RU" sz="1500" dirty="0" smtClean="0"/>
              <a:t>итоге за первые два года работы музея здесь собралось больше 10 тысяч экспонатов, а еще через несколько лет их было уже больше 60 тысяч. Музей стал одним из самых крупных в Европе.</a:t>
            </a:r>
          </a:p>
          <a:p>
            <a:pPr indent="441325" algn="just"/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441325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1856 г.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музей был официально открыт. Каталог музея готовил               А.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Киркор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500" dirty="0" smtClean="0"/>
              <a:t>литератор, исследователь  литовских и белорусских древностей, издатель)</a:t>
            </a:r>
            <a:endParaRPr lang="ru-RU" sz="1500" dirty="0" smtClean="0">
              <a:ea typeface="Calibri" pitchFamily="34" charset="0"/>
              <a:cs typeface="Times New Roman" pitchFamily="18" charset="0"/>
            </a:endParaRPr>
          </a:p>
          <a:p>
            <a:pPr indent="357188" algn="just"/>
            <a:endParaRPr lang="ru-RU" sz="500" dirty="0" smtClean="0">
              <a:ea typeface="Calibri" pitchFamily="34" charset="0"/>
              <a:cs typeface="Times New Roman" pitchFamily="18" charset="0"/>
            </a:endParaRPr>
          </a:p>
          <a:p>
            <a:pPr indent="357188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Научная общественность, признавая заслуги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Тышкевича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избрала его почетным членом Петербургской императорской академии наук. </a:t>
            </a:r>
            <a:endParaRPr lang="ru-RU" sz="1500" dirty="0" smtClean="0">
              <a:ea typeface="Calibri" pitchFamily="34" charset="0"/>
              <a:cs typeface="Times New Roman" pitchFamily="18" charset="0"/>
            </a:endParaRPr>
          </a:p>
          <a:p>
            <a:pPr indent="357188" algn="just"/>
            <a:endParaRPr lang="ru-RU" sz="500" dirty="0" smtClean="0"/>
          </a:p>
          <a:p>
            <a:pPr indent="357188" algn="just"/>
            <a:r>
              <a:rPr lang="ru-RU" sz="1500" dirty="0" smtClean="0"/>
              <a:t>В </a:t>
            </a:r>
            <a:r>
              <a:rPr lang="ru-RU" sz="1500" dirty="0" err="1" smtClean="0"/>
              <a:t>Виленский</a:t>
            </a:r>
            <a:r>
              <a:rPr lang="ru-RU" sz="1500" dirty="0" smtClean="0"/>
              <a:t> музей переехала не только </a:t>
            </a:r>
            <a:r>
              <a:rPr lang="ru-RU" sz="1500" dirty="0" err="1" smtClean="0"/>
              <a:t>логойская</a:t>
            </a:r>
            <a:r>
              <a:rPr lang="ru-RU" sz="1500" dirty="0" smtClean="0"/>
              <a:t> коллекция. Сотрудники музея принимали любые дары - так в музейном собрании оказалась орнитологическая коллекция </a:t>
            </a:r>
            <a:r>
              <a:rPr lang="ru-RU" sz="1500" dirty="0" err="1" smtClean="0"/>
              <a:t>Тизенгауза</a:t>
            </a:r>
            <a:r>
              <a:rPr lang="ru-RU" sz="1500" dirty="0" smtClean="0"/>
              <a:t>. Пожертвования шли практически изо всех городов Беларуси – Минска,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Могилева, </a:t>
            </a:r>
            <a:r>
              <a:rPr lang="ru-RU" sz="1500" dirty="0" smtClean="0"/>
              <a:t>Витебска,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Орши,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Новогрудка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 dirty="0" smtClean="0"/>
              <a:t>Крево,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Лиды, Пинска, Браслава, Постав и др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357188" algn="just"/>
            <a:endParaRPr lang="ru-RU" sz="500" dirty="0" smtClean="0"/>
          </a:p>
          <a:p>
            <a:pPr indent="357188" algn="just"/>
            <a:r>
              <a:rPr lang="ru-RU" sz="1500" dirty="0" smtClean="0"/>
              <a:t>Грянул </a:t>
            </a:r>
            <a:r>
              <a:rPr lang="ru-RU" sz="1500" dirty="0" smtClean="0"/>
              <a:t>1863 год и 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администрация, напуганная освободительным восстанием </a:t>
            </a:r>
            <a:r>
              <a:rPr lang="ru-RU" sz="1500" dirty="0" smtClean="0"/>
              <a:t>Калиновского (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1863-1864 г.г</a:t>
            </a:r>
            <a:r>
              <a:rPr lang="ru-RU" sz="1500" dirty="0" smtClean="0"/>
              <a:t>.),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начала рассматривать музей как один из центров «польской интриги». П</a:t>
            </a:r>
            <a:r>
              <a:rPr lang="ru-RU" sz="1500" dirty="0" smtClean="0"/>
              <a:t>о решению генерал-губернатора Муравьева музей фактически был закрыт.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Прекратила свою деятельность 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Виленская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археологическая комиссия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08720"/>
            <a:ext cx="64087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500" dirty="0" smtClean="0"/>
              <a:t>Была </a:t>
            </a:r>
            <a:r>
              <a:rPr lang="ru-RU" sz="1500" dirty="0" smtClean="0"/>
              <a:t>создана специальная комиссия, которая решала судьбу </a:t>
            </a:r>
            <a:r>
              <a:rPr lang="ru-RU" sz="1500" dirty="0" smtClean="0"/>
              <a:t>экспонатов музея. </a:t>
            </a:r>
            <a:r>
              <a:rPr lang="ru-RU" sz="1500" dirty="0" smtClean="0"/>
              <a:t>Самые «вредные» были реквизированы и большая часть отправлена в Москву. Что-то попало в Варшаву, Краков, Львов, какие-то экспонаты стали потом основой Литовского национального музея</a:t>
            </a:r>
            <a:r>
              <a:rPr lang="ru-RU" sz="1500" dirty="0" smtClean="0"/>
              <a:t>.</a:t>
            </a:r>
          </a:p>
          <a:p>
            <a:pPr indent="357188" algn="just"/>
            <a:endParaRPr lang="ru-RU" sz="500" dirty="0" smtClean="0"/>
          </a:p>
          <a:p>
            <a:pPr indent="357188" algn="just"/>
            <a:r>
              <a:rPr lang="ru-RU" sz="1500" dirty="0" smtClean="0"/>
              <a:t>Для </a:t>
            </a:r>
            <a:r>
              <a:rPr lang="ru-RU" sz="1500" dirty="0" smtClean="0"/>
              <a:t>50-летнего </a:t>
            </a:r>
            <a:r>
              <a:rPr lang="ru-RU" sz="1500" dirty="0" err="1" smtClean="0"/>
              <a:t>Евстафия</a:t>
            </a:r>
            <a:r>
              <a:rPr lang="ru-RU" sz="1500" dirty="0" smtClean="0"/>
              <a:t> </a:t>
            </a:r>
            <a:r>
              <a:rPr lang="ru-RU" sz="1500" dirty="0" err="1" smtClean="0"/>
              <a:t>Тышкевича</a:t>
            </a:r>
            <a:r>
              <a:rPr lang="ru-RU" sz="1500" dirty="0" smtClean="0"/>
              <a:t> это было крахом дела его жизни</a:t>
            </a:r>
            <a:r>
              <a:rPr lang="ru-RU" sz="1500" dirty="0" smtClean="0"/>
              <a:t>.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Граф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освобожденный от всех должностей, оскорбленный и униженный, в 1865 покинул Вильно и </a:t>
            </a:r>
            <a:r>
              <a:rPr lang="ru-RU" sz="1500" dirty="0" smtClean="0"/>
              <a:t>поселился у родственников в Биржах, где продолжил заниматься наукой</a:t>
            </a:r>
            <a:r>
              <a:rPr lang="ru-RU" sz="1500" dirty="0" smtClean="0"/>
              <a:t>.</a:t>
            </a:r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/>
              <a:t>Часть </a:t>
            </a:r>
            <a:r>
              <a:rPr lang="ru-RU" sz="1500" dirty="0" smtClean="0"/>
              <a:t>увезенной в Москву коллекции вернулась, но это было всего лишь чуть больше 200 предметов. </a:t>
            </a:r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/>
              <a:t>В Историческом музее в Москве и сегодня хранится уникальная </a:t>
            </a:r>
            <a:r>
              <a:rPr lang="ru-RU" sz="1500" dirty="0" err="1" smtClean="0"/>
              <a:t>оршанская</a:t>
            </a:r>
            <a:r>
              <a:rPr lang="ru-RU" sz="1500" dirty="0" smtClean="0"/>
              <a:t> кольчуга из коллекции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.</a:t>
            </a:r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Позже, благодаря стараниям белорусского археолога И. И.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Луцкевича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, часть коллекции </a:t>
            </a:r>
            <a:r>
              <a:rPr lang="ru-RU" sz="1500" dirty="0" err="1" smtClean="0">
                <a:ea typeface="Calibri" pitchFamily="34" charset="0"/>
                <a:cs typeface="Times New Roman" pitchFamily="18" charset="0"/>
              </a:rPr>
              <a:t>Евстафия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 была найдена и вошла в фонд Белорусского музея в Вильно (1921–45).</a:t>
            </a:r>
          </a:p>
          <a:p>
            <a:pPr indent="441325" algn="just"/>
            <a:endParaRPr lang="ru-RU" sz="500" dirty="0" smtClean="0">
              <a:cs typeface="Times New Roman" pitchFamily="18" charset="0"/>
            </a:endParaRPr>
          </a:p>
          <a:p>
            <a:pPr indent="441325" algn="just"/>
            <a:r>
              <a:rPr lang="ru-RU" sz="1500" dirty="0" err="1" smtClean="0"/>
              <a:t>Логойский</a:t>
            </a:r>
            <a:r>
              <a:rPr lang="ru-RU" sz="1500" dirty="0" smtClean="0"/>
              <a:t> и </a:t>
            </a:r>
            <a:r>
              <a:rPr lang="ru-RU" sz="1500" dirty="0" err="1" smtClean="0"/>
              <a:t>Виленский</a:t>
            </a:r>
            <a:r>
              <a:rPr lang="ru-RU" sz="1500" dirty="0" smtClean="0"/>
              <a:t> музеи </a:t>
            </a:r>
            <a:r>
              <a:rPr lang="ru-RU" sz="1500" dirty="0" err="1" smtClean="0"/>
              <a:t>Тышкевичей</a:t>
            </a:r>
            <a:r>
              <a:rPr lang="ru-RU" sz="1500" dirty="0" smtClean="0"/>
              <a:t> оставили значительный след в научном развитии археологии, этнографии и истории, их существование было большим событием.</a:t>
            </a:r>
          </a:p>
          <a:p>
            <a:pPr indent="441325" algn="just"/>
            <a:endParaRPr lang="ru-RU" sz="500" dirty="0" smtClean="0"/>
          </a:p>
          <a:p>
            <a:pPr indent="441325" algn="just"/>
            <a:r>
              <a:rPr lang="ru-RU" sz="1500" b="1" dirty="0" smtClean="0"/>
              <a:t>И если Константину </a:t>
            </a:r>
            <a:r>
              <a:rPr lang="ru-RU" sz="1500" b="1" dirty="0" err="1" smtClean="0"/>
              <a:t>Тышкевичу</a:t>
            </a:r>
            <a:r>
              <a:rPr lang="ru-RU" sz="1500" b="1" dirty="0" smtClean="0"/>
              <a:t> мы должны быть благодарны за вклад в белорусское краеведение, то </a:t>
            </a:r>
            <a:r>
              <a:rPr lang="ru-RU" sz="1500" b="1" dirty="0" err="1" smtClean="0"/>
              <a:t>Евстафию</a:t>
            </a:r>
            <a:r>
              <a:rPr lang="ru-RU" sz="1500" b="1" dirty="0" smtClean="0"/>
              <a:t> — за основы научной археологии и развитие музейного дела</a:t>
            </a:r>
            <a:r>
              <a:rPr lang="ru-RU" sz="1500" b="1" dirty="0" smtClean="0"/>
              <a:t>.</a:t>
            </a:r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9046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59883" y="5460326"/>
            <a:ext cx="4224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Глиняные портреты братьев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Тышкевичей</a:t>
            </a:r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2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699792" y="947359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ЛИТЕРАТУРА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403648" y="1471607"/>
            <a:ext cx="6408712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/>
              <a:t>Караў</a:t>
            </a:r>
            <a:r>
              <a:rPr lang="ru-RU" sz="1400" dirty="0" smtClean="0"/>
              <a:t> </a:t>
            </a:r>
            <a:r>
              <a:rPr lang="ru-RU" sz="1400" dirty="0"/>
              <a:t>Д. </a:t>
            </a:r>
            <a:r>
              <a:rPr lang="ru-RU" sz="1400" dirty="0" err="1"/>
              <a:t>Тышкевіч</a:t>
            </a:r>
            <a:r>
              <a:rPr lang="ru-RU" sz="1400" dirty="0"/>
              <a:t> </a:t>
            </a:r>
            <a:r>
              <a:rPr lang="ru-RU" sz="1400" dirty="0" err="1"/>
              <a:t>Канстанцін</a:t>
            </a:r>
            <a:r>
              <a:rPr lang="ru-RU" sz="1400" dirty="0"/>
              <a:t> </a:t>
            </a:r>
            <a:r>
              <a:rPr lang="ru-RU" sz="1400" dirty="0" err="1"/>
              <a:t>Піевіч</a:t>
            </a:r>
            <a:r>
              <a:rPr lang="ru-RU" sz="1400" dirty="0"/>
              <a:t> // </a:t>
            </a:r>
            <a:r>
              <a:rPr lang="ru-RU" sz="1400" u="sng" dirty="0" err="1">
                <a:hlinkClick r:id="rId3"/>
              </a:rPr>
              <a:t>Вялікае</a:t>
            </a:r>
            <a:r>
              <a:rPr lang="ru-RU" sz="1400" u="sng" dirty="0">
                <a:hlinkClick r:id="rId3"/>
              </a:rPr>
              <a:t> </a:t>
            </a:r>
            <a:r>
              <a:rPr lang="ru-RU" sz="1400" u="sng" dirty="0" err="1">
                <a:hlinkClick r:id="rId3"/>
              </a:rPr>
              <a:t>Княства</a:t>
            </a:r>
            <a:r>
              <a:rPr lang="ru-RU" sz="1400" u="sng" dirty="0">
                <a:hlinkClick r:id="rId3"/>
              </a:rPr>
              <a:t> </a:t>
            </a:r>
            <a:r>
              <a:rPr lang="ru-RU" sz="1400" u="sng" dirty="0" err="1">
                <a:hlinkClick r:id="rId3"/>
              </a:rPr>
              <a:t>Літоўскае</a:t>
            </a:r>
            <a:r>
              <a:rPr lang="ru-RU" sz="1400" u="sng" dirty="0">
                <a:hlinkClick r:id="rId3"/>
              </a:rPr>
              <a:t>. </a:t>
            </a:r>
            <a:r>
              <a:rPr lang="ru-RU" sz="1400" u="sng" dirty="0" err="1">
                <a:hlinkClick r:id="rId3"/>
              </a:rPr>
              <a:t>Энцыклапедыя</a:t>
            </a:r>
            <a:r>
              <a:rPr lang="ru-RU" sz="1400" u="sng" dirty="0">
                <a:hlinkClick r:id="rId3"/>
              </a:rPr>
              <a:t> у 3 т</a:t>
            </a:r>
            <a:r>
              <a:rPr lang="ru-RU" sz="1400" dirty="0"/>
              <a:t>. — Мн.: </a:t>
            </a:r>
            <a:r>
              <a:rPr lang="ru-RU" sz="1400" u="sng" dirty="0" err="1">
                <a:hlinkClick r:id="rId4" tooltip="Белорусская Энциклопедия имени Петруся Бровки (издательство)"/>
              </a:rPr>
              <a:t>БелЭн</a:t>
            </a:r>
            <a:r>
              <a:rPr lang="ru-RU" sz="1400" dirty="0"/>
              <a:t>, 2005. — Т. 1: </a:t>
            </a:r>
            <a:r>
              <a:rPr lang="ru-RU" sz="1400" dirty="0" err="1"/>
              <a:t>Абаленскі</a:t>
            </a:r>
            <a:r>
              <a:rPr lang="ru-RU" sz="1400" dirty="0"/>
              <a:t> — </a:t>
            </a:r>
            <a:r>
              <a:rPr lang="ru-RU" sz="1400" dirty="0" err="1"/>
              <a:t>Кадэнцыя</a:t>
            </a:r>
            <a:r>
              <a:rPr lang="ru-RU" sz="1400" dirty="0"/>
              <a:t> — С. 680. — 684 с.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u="sng" dirty="0">
                <a:hlinkClick r:id="rId5"/>
              </a:rPr>
              <a:t>Константин </a:t>
            </a:r>
            <a:r>
              <a:rPr lang="ru-RU" sz="1400" u="sng" dirty="0" err="1">
                <a:hlinkClick r:id="rId5"/>
              </a:rPr>
              <a:t>Тышкевич</a:t>
            </a:r>
            <a:r>
              <a:rPr lang="ru-RU" sz="1400" dirty="0"/>
              <a:t> // Логойск. Виртуальный музей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/>
              <a:t>Навуковая</a:t>
            </a:r>
            <a:r>
              <a:rPr lang="ru-RU" sz="1400" dirty="0"/>
              <a:t> </a:t>
            </a:r>
            <a:r>
              <a:rPr lang="ru-RU" sz="1400" dirty="0" err="1"/>
              <a:t>спадчына</a:t>
            </a:r>
            <a:r>
              <a:rPr lang="ru-RU" sz="1400" dirty="0"/>
              <a:t> </a:t>
            </a:r>
            <a:r>
              <a:rPr lang="ru-RU" sz="1400" dirty="0" err="1"/>
              <a:t>Яўстафія</a:t>
            </a:r>
            <a:r>
              <a:rPr lang="ru-RU" sz="1400" dirty="0"/>
              <a:t> </a:t>
            </a:r>
            <a:r>
              <a:rPr lang="ru-RU" sz="1400" dirty="0" err="1"/>
              <a:t>Тышкевіча</a:t>
            </a:r>
            <a:r>
              <a:rPr lang="ru-RU" sz="1400" dirty="0"/>
              <a:t> (да 200-годдзя </a:t>
            </a:r>
            <a:r>
              <a:rPr lang="ru-RU" sz="1400" dirty="0" err="1"/>
              <a:t>з</a:t>
            </a:r>
            <a:r>
              <a:rPr lang="ru-RU" sz="1400" dirty="0"/>
              <a:t> дня </a:t>
            </a:r>
            <a:r>
              <a:rPr lang="ru-RU" sz="1400" dirty="0" err="1"/>
              <a:t>нараджэння</a:t>
            </a:r>
            <a:r>
              <a:rPr lang="ru-RU" sz="1400" dirty="0"/>
              <a:t>) : </a:t>
            </a:r>
            <a:r>
              <a:rPr lang="ru-RU" sz="1400" dirty="0" err="1"/>
              <a:t>матэрыялы</a:t>
            </a:r>
            <a:r>
              <a:rPr lang="ru-RU" sz="1400" dirty="0"/>
              <a:t> </a:t>
            </a:r>
            <a:r>
              <a:rPr lang="ru-RU" sz="1400" dirty="0" err="1"/>
              <a:t>Міжнароднай</a:t>
            </a:r>
            <a:r>
              <a:rPr lang="ru-RU" sz="1400" dirty="0"/>
              <a:t> </a:t>
            </a:r>
            <a:r>
              <a:rPr lang="ru-RU" sz="1400" dirty="0" err="1"/>
              <a:t>навуковай</a:t>
            </a:r>
            <a:r>
              <a:rPr lang="ru-RU" sz="1400" dirty="0"/>
              <a:t> </a:t>
            </a:r>
            <a:r>
              <a:rPr lang="ru-RU" sz="1400" dirty="0" err="1"/>
              <a:t>канферэнцыі</a:t>
            </a:r>
            <a:r>
              <a:rPr lang="ru-RU" sz="1400" dirty="0"/>
              <a:t>; 18 </a:t>
            </a:r>
            <a:r>
              <a:rPr lang="ru-RU" sz="1400" dirty="0" err="1"/>
              <a:t>красавіка</a:t>
            </a:r>
            <a:r>
              <a:rPr lang="ru-RU" sz="1400" dirty="0"/>
              <a:t> 2014 г., г. </a:t>
            </a:r>
            <a:r>
              <a:rPr lang="ru-RU" sz="1400" dirty="0" err="1"/>
              <a:t>Лагойск</a:t>
            </a:r>
            <a:r>
              <a:rPr lang="ru-RU" sz="1400" dirty="0"/>
              <a:t> / уклад. А. Г. </a:t>
            </a:r>
            <a:r>
              <a:rPr lang="ru-RU" sz="1400" dirty="0" err="1"/>
              <a:t>Алфёрава</a:t>
            </a:r>
            <a:r>
              <a:rPr lang="ru-RU" sz="1400" dirty="0"/>
              <a:t>, Ю. С. </a:t>
            </a:r>
            <a:r>
              <a:rPr lang="ru-RU" sz="1400" dirty="0" err="1"/>
              <a:t>Пракоф’ева</a:t>
            </a:r>
            <a:r>
              <a:rPr lang="ru-RU" sz="1400" dirty="0"/>
              <a:t>, С. Л. </a:t>
            </a:r>
            <a:r>
              <a:rPr lang="ru-RU" sz="1400" dirty="0" err="1"/>
              <a:t>Сакума</a:t>
            </a:r>
            <a:r>
              <a:rPr lang="ru-RU" sz="1400" dirty="0"/>
              <a:t>; </a:t>
            </a:r>
            <a:r>
              <a:rPr lang="ru-RU" sz="1400" dirty="0" err="1"/>
              <a:t>рэдкал</a:t>
            </a:r>
            <a:r>
              <a:rPr lang="ru-RU" sz="1400" dirty="0"/>
              <a:t>. : А. І. </a:t>
            </a:r>
            <a:r>
              <a:rPr lang="ru-RU" sz="1400" dirty="0" err="1"/>
              <a:t>Лакотка</a:t>
            </a:r>
            <a:r>
              <a:rPr lang="ru-RU" sz="1400" dirty="0"/>
              <a:t> [</a:t>
            </a:r>
            <a:r>
              <a:rPr lang="ru-RU" sz="1400" dirty="0" err="1"/>
              <a:t>i</a:t>
            </a:r>
            <a:r>
              <a:rPr lang="ru-RU" sz="1400" dirty="0"/>
              <a:t> </a:t>
            </a:r>
            <a:r>
              <a:rPr lang="ru-RU" sz="1400" dirty="0" err="1"/>
              <a:t>iнш</a:t>
            </a:r>
            <a:r>
              <a:rPr lang="ru-RU" sz="1400" dirty="0"/>
              <a:t>.]; </a:t>
            </a:r>
            <a:r>
              <a:rPr lang="ru-RU" sz="1400" dirty="0" err="1"/>
              <a:t>Цэнтр</a:t>
            </a:r>
            <a:r>
              <a:rPr lang="ru-RU" sz="1400" dirty="0"/>
              <a:t> </a:t>
            </a:r>
            <a:r>
              <a:rPr lang="ru-RU" sz="1400" dirty="0" err="1"/>
              <a:t>даследаванняў</a:t>
            </a:r>
            <a:r>
              <a:rPr lang="ru-RU" sz="1400" dirty="0"/>
              <a:t> </a:t>
            </a:r>
            <a:r>
              <a:rPr lang="ru-RU" sz="1400" dirty="0" err="1"/>
              <a:t>беларускай</a:t>
            </a:r>
            <a:r>
              <a:rPr lang="ru-RU" sz="1400" dirty="0"/>
              <a:t> культуры, </a:t>
            </a:r>
            <a:r>
              <a:rPr lang="ru-RU" sz="1400" dirty="0" err="1"/>
              <a:t>мовы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літаратуры</a:t>
            </a:r>
            <a:r>
              <a:rPr lang="ru-RU" sz="1400" dirty="0"/>
              <a:t> НАН </a:t>
            </a:r>
            <a:r>
              <a:rPr lang="ru-RU" sz="1400" dirty="0" err="1"/>
              <a:t>Беларусi</a:t>
            </a:r>
            <a:r>
              <a:rPr lang="ru-RU" sz="1400" dirty="0"/>
              <a:t>; НАН </a:t>
            </a:r>
            <a:r>
              <a:rPr lang="ru-RU" sz="1400" dirty="0" err="1"/>
              <a:t>Беларусі</a:t>
            </a:r>
            <a:r>
              <a:rPr lang="ru-RU" sz="1400" dirty="0"/>
              <a:t>. — </a:t>
            </a:r>
            <a:r>
              <a:rPr lang="ru-RU" sz="1400" dirty="0" err="1"/>
              <a:t>Мінск</a:t>
            </a:r>
            <a:r>
              <a:rPr lang="ru-RU" sz="1400" dirty="0"/>
              <a:t> : Права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эканоміка</a:t>
            </a:r>
            <a:r>
              <a:rPr lang="ru-RU" sz="1400" dirty="0"/>
              <a:t>, 2014. — 181 с</a:t>
            </a:r>
            <a:r>
              <a:rPr lang="ru-RU" sz="1400" dirty="0" smtClean="0"/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/>
              <a:t>Памяць</a:t>
            </a:r>
            <a:r>
              <a:rPr lang="ru-RU" sz="1400" dirty="0"/>
              <a:t>: </a:t>
            </a:r>
            <a:r>
              <a:rPr lang="ru-RU" sz="1400" dirty="0" err="1"/>
              <a:t>Гісторыка-дакументальная</a:t>
            </a:r>
            <a:r>
              <a:rPr lang="ru-RU" sz="1400" dirty="0"/>
              <a:t> </a:t>
            </a:r>
            <a:r>
              <a:rPr lang="ru-RU" sz="1400" dirty="0" err="1"/>
              <a:t>хроніка</a:t>
            </a:r>
            <a:r>
              <a:rPr lang="ru-RU" sz="1400" dirty="0"/>
              <a:t> </a:t>
            </a:r>
            <a:r>
              <a:rPr lang="ru-RU" sz="1400" dirty="0" err="1"/>
              <a:t>Мінска</a:t>
            </a:r>
            <a:r>
              <a:rPr lang="ru-RU" sz="1400" dirty="0"/>
              <a:t>. У 4 кн. — Кн. 1-я. — Мн.: БЕЛТА, 2001. — С. </a:t>
            </a:r>
            <a:r>
              <a:rPr lang="ru-RU" sz="1400" dirty="0" smtClean="0"/>
              <a:t>511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/>
              <a:t>Хаўратовiч</a:t>
            </a:r>
            <a:r>
              <a:rPr lang="ru-RU" sz="1400" dirty="0"/>
              <a:t> I. П. </a:t>
            </a:r>
            <a:r>
              <a:rPr lang="ru-RU" sz="1400" dirty="0" err="1"/>
              <a:t>Тышкевіч</a:t>
            </a:r>
            <a:r>
              <a:rPr lang="ru-RU" sz="1400" dirty="0"/>
              <a:t> </a:t>
            </a:r>
            <a:r>
              <a:rPr lang="ru-RU" sz="1400" dirty="0" err="1"/>
              <a:t>Яўстафій</a:t>
            </a:r>
            <a:r>
              <a:rPr lang="ru-RU" sz="1400" dirty="0"/>
              <a:t> </a:t>
            </a:r>
            <a:r>
              <a:rPr lang="ru-RU" sz="1400" dirty="0" err="1"/>
              <a:t>Пiевiч</a:t>
            </a:r>
            <a:r>
              <a:rPr lang="ru-RU" sz="1400" dirty="0"/>
              <a:t> // </a:t>
            </a:r>
            <a:r>
              <a:rPr lang="ru-RU" sz="1400" dirty="0" err="1"/>
              <a:t>Мыслiцелi</a:t>
            </a:r>
            <a:r>
              <a:rPr lang="ru-RU" sz="1400" dirty="0"/>
              <a:t> </a:t>
            </a:r>
            <a:r>
              <a:rPr lang="ru-RU" sz="1400" dirty="0" err="1"/>
              <a:t>i</a:t>
            </a:r>
            <a:r>
              <a:rPr lang="ru-RU" sz="1400" dirty="0"/>
              <a:t> </a:t>
            </a:r>
            <a:r>
              <a:rPr lang="ru-RU" sz="1400" dirty="0" err="1"/>
              <a:t>асветниiкi</a:t>
            </a:r>
            <a:r>
              <a:rPr lang="ru-RU" sz="1400" dirty="0"/>
              <a:t> </a:t>
            </a:r>
            <a:r>
              <a:rPr lang="ru-RU" sz="1400" dirty="0" err="1"/>
              <a:t>Беларусi</a:t>
            </a:r>
            <a:r>
              <a:rPr lang="ru-RU" sz="1400" dirty="0"/>
              <a:t>. </a:t>
            </a:r>
            <a:r>
              <a:rPr lang="ru-RU" sz="1400" dirty="0" err="1"/>
              <a:t>Энцыклапедычны</a:t>
            </a:r>
            <a:r>
              <a:rPr lang="ru-RU" sz="1400" dirty="0"/>
              <a:t> </a:t>
            </a:r>
            <a:r>
              <a:rPr lang="ru-RU" sz="1400" dirty="0" err="1"/>
              <a:t>даведнiк</a:t>
            </a:r>
            <a:r>
              <a:rPr lang="ru-RU" sz="1400" dirty="0"/>
              <a:t> / </a:t>
            </a:r>
            <a:r>
              <a:rPr lang="ru-RU" sz="1400" dirty="0" err="1"/>
              <a:t>гал</a:t>
            </a:r>
            <a:r>
              <a:rPr lang="ru-RU" sz="1400" dirty="0"/>
              <a:t>. </a:t>
            </a:r>
            <a:r>
              <a:rPr lang="ru-RU" sz="1400" dirty="0" err="1"/>
              <a:t>рэд</a:t>
            </a:r>
            <a:r>
              <a:rPr lang="ru-RU" sz="1400" dirty="0"/>
              <a:t>. Б. I. </a:t>
            </a:r>
            <a:r>
              <a:rPr lang="ru-RU" sz="1400" dirty="0" err="1"/>
              <a:t>Сачанка</a:t>
            </a:r>
            <a:r>
              <a:rPr lang="ru-RU" sz="1400" dirty="0"/>
              <a:t>. — </a:t>
            </a:r>
            <a:r>
              <a:rPr lang="ru-RU" sz="1400" dirty="0" err="1"/>
              <a:t>Мiнск</a:t>
            </a:r>
            <a:r>
              <a:rPr lang="ru-RU" sz="1400" dirty="0"/>
              <a:t>: </a:t>
            </a:r>
            <a:r>
              <a:rPr lang="ru-RU" sz="1400" dirty="0" err="1"/>
              <a:t>Беларуская</a:t>
            </a:r>
            <a:r>
              <a:rPr lang="ru-RU" sz="1400" dirty="0"/>
              <a:t> </a:t>
            </a:r>
            <a:r>
              <a:rPr lang="ru-RU" sz="1400" dirty="0" err="1"/>
              <a:t>энцыклапедыя</a:t>
            </a:r>
            <a:r>
              <a:rPr lang="ru-RU" sz="1400" dirty="0"/>
              <a:t>, 1995. — С. 576—579. — 672 с. </a:t>
            </a: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5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/>
              <a:t>Энцыклапедыя</a:t>
            </a:r>
            <a:r>
              <a:rPr lang="ru-RU" sz="1400" dirty="0"/>
              <a:t> </a:t>
            </a:r>
            <a:r>
              <a:rPr lang="ru-RU" sz="1400" dirty="0" err="1"/>
              <a:t>гісторыі</a:t>
            </a:r>
            <a:r>
              <a:rPr lang="ru-RU" sz="1400" dirty="0"/>
              <a:t> </a:t>
            </a:r>
            <a:r>
              <a:rPr lang="ru-RU" sz="1400" dirty="0" err="1"/>
              <a:t>Беларусі</a:t>
            </a:r>
            <a:r>
              <a:rPr lang="ru-RU" sz="1400" dirty="0"/>
              <a:t>. У 6 т. Т. 6. Кн. 1: Пузыны — </a:t>
            </a:r>
            <a:r>
              <a:rPr lang="ru-RU" sz="1400" dirty="0" err="1"/>
              <a:t>Усая</a:t>
            </a:r>
            <a:r>
              <a:rPr lang="ru-RU" sz="1400" dirty="0"/>
              <a:t> / </a:t>
            </a:r>
            <a:r>
              <a:rPr lang="ru-RU" sz="1400" dirty="0" err="1"/>
              <a:t>Беларус</a:t>
            </a:r>
            <a:r>
              <a:rPr lang="ru-RU" sz="1400" dirty="0"/>
              <a:t>. </a:t>
            </a:r>
            <a:r>
              <a:rPr lang="ru-RU" sz="1400" dirty="0" err="1"/>
              <a:t>Энцыкл</a:t>
            </a:r>
            <a:r>
              <a:rPr lang="ru-RU" sz="1400" dirty="0"/>
              <a:t>.; </a:t>
            </a:r>
            <a:r>
              <a:rPr lang="ru-RU" sz="1400" dirty="0" err="1"/>
              <a:t>Рэдкал</a:t>
            </a:r>
            <a:r>
              <a:rPr lang="ru-RU" sz="1400" dirty="0"/>
              <a:t>.: Г. П. </a:t>
            </a:r>
            <a:r>
              <a:rPr lang="ru-RU" sz="1400" dirty="0" err="1"/>
              <a:t>Пашкоў</a:t>
            </a:r>
            <a:r>
              <a:rPr lang="ru-RU" sz="1400" dirty="0"/>
              <a:t> (</a:t>
            </a:r>
            <a:r>
              <a:rPr lang="ru-RU" sz="1400" dirty="0" err="1"/>
              <a:t>галоўны</a:t>
            </a:r>
            <a:r>
              <a:rPr lang="ru-RU" sz="1400" dirty="0"/>
              <a:t> </a:t>
            </a:r>
            <a:r>
              <a:rPr lang="ru-RU" sz="1400" dirty="0" err="1"/>
              <a:t>рэд</a:t>
            </a:r>
            <a:r>
              <a:rPr lang="ru-RU" sz="1400" dirty="0"/>
              <a:t>.)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інш</a:t>
            </a:r>
            <a:r>
              <a:rPr lang="ru-RU" sz="1400" dirty="0"/>
              <a:t>.; </a:t>
            </a:r>
            <a:r>
              <a:rPr lang="ru-RU" sz="1400" dirty="0" err="1"/>
              <a:t>Маст</a:t>
            </a:r>
            <a:r>
              <a:rPr lang="ru-RU" sz="1400" dirty="0"/>
              <a:t>. Э. Э. </a:t>
            </a:r>
            <a:r>
              <a:rPr lang="ru-RU" sz="1400" dirty="0" err="1"/>
              <a:t>Жакевіч</a:t>
            </a:r>
            <a:r>
              <a:rPr lang="ru-RU" sz="1400" dirty="0"/>
              <a:t>. — Мн.: </a:t>
            </a:r>
            <a:r>
              <a:rPr lang="ru-RU" sz="1400" dirty="0" err="1"/>
              <a:t>БелЭн</a:t>
            </a:r>
            <a:r>
              <a:rPr lang="ru-RU" sz="1400" dirty="0"/>
              <a:t>, 2001. — 591 с.: </a:t>
            </a:r>
            <a:r>
              <a:rPr lang="ru-RU" sz="1400" dirty="0" err="1"/>
              <a:t>іл</a:t>
            </a:r>
            <a:r>
              <a:rPr lang="ru-RU" sz="1400" dirty="0" smtClean="0"/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5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/>
              <a:t>Википедия</a:t>
            </a:r>
            <a:r>
              <a:rPr lang="ru-RU" sz="1400" dirty="0" smtClean="0"/>
              <a:t> : Режим доступа</a:t>
            </a:r>
            <a:r>
              <a:rPr lang="ru-RU" sz="1400" dirty="0"/>
              <a:t>: </a:t>
            </a:r>
            <a:r>
              <a:rPr lang="ru-RU" sz="1400" u="sng" dirty="0">
                <a:hlinkClick r:id="rId6"/>
              </a:rPr>
              <a:t>https://ru.wikipedia.org/wiki/Тышкевич,_</a:t>
            </a:r>
            <a:r>
              <a:rPr lang="ru-RU" sz="1400" u="sng" dirty="0" smtClean="0">
                <a:hlinkClick r:id="rId6"/>
              </a:rPr>
              <a:t>Пий</a:t>
            </a:r>
            <a:endParaRPr lang="ru-RU" sz="1400" u="sng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500" dirty="0"/>
          </a:p>
          <a:p>
            <a:pPr lvl="0">
              <a:buFont typeface="Arial" pitchFamily="34" charset="0"/>
              <a:buChar char="•"/>
            </a:pPr>
            <a:r>
              <a:rPr lang="ru-RU" sz="1400" u="sng" dirty="0" smtClean="0">
                <a:hlinkClick r:id="rId7"/>
              </a:rPr>
              <a:t> </a:t>
            </a:r>
            <a:r>
              <a:rPr lang="ru-RU" sz="1400" dirty="0" smtClean="0"/>
              <a:t>Режим доступа: </a:t>
            </a:r>
            <a:r>
              <a:rPr lang="ru-RU" sz="1400" u="sng" dirty="0" smtClean="0">
                <a:hlinkClick r:id="rId7"/>
              </a:rPr>
              <a:t>http</a:t>
            </a:r>
            <a:r>
              <a:rPr lang="ru-RU" sz="1400" u="sng" dirty="0">
                <a:hlinkClick r:id="rId7"/>
              </a:rPr>
              <a:t>://museum.logoysk.info/ru</a:t>
            </a:r>
            <a:r>
              <a:rPr lang="ru-RU" sz="1400" u="sng" dirty="0" smtClean="0">
                <a:hlinkClick r:id="rId7"/>
              </a:rPr>
              <a:t>/</a:t>
            </a:r>
            <a:r>
              <a:rPr lang="ru-RU" sz="1400" dirty="0"/>
              <a:t> 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184482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96752"/>
            <a:ext cx="63367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за внимание!</a:t>
            </a:r>
          </a:p>
          <a:p>
            <a:pPr algn="ctr"/>
            <a:endParaRPr lang="ru-RU" sz="7200" b="1" i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г.Мозырь,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1806088"/>
            <a:ext cx="65527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БИБЛИОТЕКА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УО МГПУ им. И. П.ШАМЯКИНА: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Работает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 8.30 до 17.30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Выходной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суббота, воскресенье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Санитарный день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последняя пятница каждого месяца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Адрес: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247760, Гомельская область, г. Мозырь, ул. Студенческая, д.28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E-mail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Vzlibrary@mail.gomel.by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2017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96136" y="220310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Литография 1883 года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0818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01008"/>
            <a:ext cx="36163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47664" y="5904264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Фотография Льва Дашкевича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1923 год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08721"/>
            <a:ext cx="65527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500" dirty="0" smtClean="0"/>
              <a:t>Вместе с дворцом был возведён фамильный костел-усыпальница и много хозяйственных построек, высажен пейзажный парк. В то время дворец был роскошным, впрочем, как и его внутреннее содержание. В дворцовых залах располагались </a:t>
            </a:r>
            <a:r>
              <a:rPr lang="ru-RU" sz="1500" dirty="0" err="1" smtClean="0"/>
              <a:t>Логойский</a:t>
            </a:r>
            <a:r>
              <a:rPr lang="ru-RU" sz="1500" dirty="0" smtClean="0"/>
              <a:t> музей древностей, богатая библиотека и художественная галерея.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На территории дворцово-паркового комплекса и в его ближайших окрестностях находились следующие строения: дворец, кухня (поварня), большой ледник; конюшня и каретный сарай; прачечная с отдельным строением для сушки белья и одежды; жилой дом для прислуги; дом садовника, баня, пуня и т. д. К </a:t>
            </a:r>
            <a:r>
              <a:rPr lang="ru-RU" sz="1500" dirty="0" err="1" smtClean="0"/>
              <a:t>Логойскому</a:t>
            </a:r>
            <a:r>
              <a:rPr lang="ru-RU" sz="1500" dirty="0" smtClean="0"/>
              <a:t> имению также принадлежали корчма в местечке, полотняный завод, водяная мельница на реке </a:t>
            </a:r>
            <a:r>
              <a:rPr lang="ru-RU" sz="1500" dirty="0" err="1" smtClean="0"/>
              <a:t>Гайне</a:t>
            </a:r>
            <a:r>
              <a:rPr lang="ru-RU" sz="1500" dirty="0" smtClean="0"/>
              <a:t>, дом на </a:t>
            </a:r>
            <a:r>
              <a:rPr lang="ru-RU" sz="1500" dirty="0" err="1" smtClean="0"/>
              <a:t>Плещеницкой</a:t>
            </a:r>
            <a:r>
              <a:rPr lang="ru-RU" sz="1500" dirty="0" smtClean="0"/>
              <a:t> улице и другие хозяйственные строения.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Дворец был поднят на высокий цоколь прямоугольной формы </a:t>
            </a:r>
            <a:r>
              <a:rPr lang="ru-RU" sz="1400" dirty="0" smtClean="0"/>
              <a:t>(70×20 м</a:t>
            </a:r>
            <a:r>
              <a:rPr lang="ru-RU" sz="1500" dirty="0" smtClean="0"/>
              <a:t>). Объемную композицию дворца формировали три соединенные между собой части: средняя 2-этажная и две боковых одноэтажных. Средний корпус дворца на фасаде выделялся глубоким </a:t>
            </a:r>
            <a:r>
              <a:rPr lang="ru-RU" sz="1500" dirty="0" err="1" smtClean="0"/>
              <a:t>шестиколонным</a:t>
            </a:r>
            <a:r>
              <a:rPr lang="ru-RU" sz="1500" dirty="0" smtClean="0"/>
              <a:t> портиком. 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Все части дворца были накрыты двухскатными крышами. Парадные апартаменты дворца напоминали музейную анфиладу. Здесь в 2-х огромных продолговатых залах были представлены вещи из богатого музейного собрания. Художественное оформление интерьеров было выполнено в стиле ампир. Предполагается, что эти залы находились на 1-м этаже боковых крыльев дворца.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403648" y="797959"/>
            <a:ext cx="648072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парковой стороны у дворца очень хорошо просматривался полукруглый эркер с шестью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пристенными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колонами и закругленным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атиком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завершении. Вокруг эркера, поднятого на высокий, цокольный полуэтаж, проходила смотровая терраса со спусками, с которой открывались парковые пейзажи.</a:t>
            </a:r>
          </a:p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i="1" dirty="0" smtClean="0"/>
              <a:t>Парк</a:t>
            </a:r>
            <a:r>
              <a:rPr lang="ru-RU" sz="1500" dirty="0" smtClean="0"/>
              <a:t> закладывался Пием </a:t>
            </a:r>
            <a:r>
              <a:rPr lang="ru-RU" sz="1500" dirty="0" err="1" smtClean="0"/>
              <a:t>Тышкевичем</a:t>
            </a:r>
            <a:r>
              <a:rPr lang="ru-RU" sz="1500" dirty="0" smtClean="0"/>
              <a:t> одновременно со строительством дворца (1814–1819 гг.).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60665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573325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Вид на дворцовый сад со стороны реки </a:t>
            </a:r>
            <a:r>
              <a:rPr lang="ru-RU" sz="1200" dirty="0" err="1" smtClean="0"/>
              <a:t>Гайна</a:t>
            </a:r>
            <a:r>
              <a:rPr lang="ru-RU" sz="1200" dirty="0" smtClean="0"/>
              <a:t>. </a:t>
            </a:r>
          </a:p>
          <a:p>
            <a:pPr algn="ctr"/>
            <a:r>
              <a:rPr lang="ru-RU" sz="1200" dirty="0" smtClean="0"/>
              <a:t>Рисунок Наполеона Орды. 1864–1874 г.г. 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908721"/>
            <a:ext cx="648072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Строительству парка способствовали исторические особенности территории существования замка эпохи Киевской Руси (XI–XII вв.). Он возвышался на высокой (до 25 метров над поймой) террасе реки </a:t>
            </a:r>
            <a:r>
              <a:rPr lang="ru-RU" sz="1500" dirty="0" err="1" smtClean="0"/>
              <a:t>Гайна</a:t>
            </a:r>
            <a:r>
              <a:rPr lang="ru-RU" sz="1500" dirty="0" smtClean="0"/>
              <a:t>. Занимал площадь 1.5 га. В основу планировки положены принципы раскрытия далеких перспектив на реку </a:t>
            </a:r>
            <a:r>
              <a:rPr lang="ru-RU" sz="1500" dirty="0" err="1" smtClean="0"/>
              <a:t>Гайна</a:t>
            </a:r>
            <a:r>
              <a:rPr lang="ru-RU" sz="1500" dirty="0" smtClean="0"/>
              <a:t> и использовании остатков бывших замковых укреплений из рва: в прошлом глубиной — 4–5 метров, шириной — 16–18 метров. Они полукольцом окружали замковый двор.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/>
              <a:t>Парк тянулся на 700 метров вдоль правого берега Гайны. Он не имеет четкую композицию, узкая аллея проходит между садами и парками. Она имела двое ворот со сторожками. Одна из сторожек сохранилась.</a:t>
            </a:r>
            <a:endParaRPr lang="ru-RU" sz="1500" dirty="0" smtClean="0">
              <a:latin typeface="Arial" pitchFamily="34" charset="0"/>
            </a:endParaRP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В основу планировки парка положена двулучевая перспектива в сторону реки. Один из них проходил через поляну, которую обрамляли с одной стороны белые тополя, с другой – ели, чем достигался световой эффект. У самой Гайны расположены две полукруглые группы лип, в виде подковы.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Парковое пространство между поляной на оси дворца чуть приподнято. Его занимали цветочный партер, а ближе к реке – массив деревьев. Это наиболее живописная, хорошо сохранившаяся часть парка. Массив соединяется с посадками вдоль поймы. Здесь был небольшой водоем. Он имел декоративное значение, на берегу была </a:t>
            </a:r>
            <a:r>
              <a:rPr lang="ru-RU" sz="1500" dirty="0" err="1" smtClean="0"/>
              <a:t>альтана</a:t>
            </a:r>
            <a:r>
              <a:rPr lang="ru-RU" sz="1500" dirty="0" smtClean="0"/>
              <a:t>, а рядом стоял небольшой стеклозавод.</a:t>
            </a:r>
          </a:p>
          <a:p>
            <a:pPr indent="449263" algn="just"/>
            <a:endParaRPr lang="ru-RU" sz="500" dirty="0" smtClean="0"/>
          </a:p>
          <a:p>
            <a:pPr indent="449263" algn="just"/>
            <a:endParaRPr lang="ru-RU" sz="1500" dirty="0" smtClean="0"/>
          </a:p>
          <a:p>
            <a:pPr indent="449263" algn="just"/>
            <a:endParaRPr lang="ru-RU" sz="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16032" cy="70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908720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500" dirty="0" smtClean="0"/>
              <a:t>От дворца вдоль поймы через деревья проходил прогулочный путь. Его направление было связано также с родниками, которые составляли красоту парка. Никто не знает, сколько их было, говорят, что родников было столько, сколько парковых дорожек. Родники наполняли водой древние рвы, пруд и реку </a:t>
            </a:r>
            <a:r>
              <a:rPr lang="ru-RU" sz="1500" dirty="0" err="1" smtClean="0"/>
              <a:t>Гайну</a:t>
            </a:r>
            <a:r>
              <a:rPr lang="ru-RU" sz="1500" dirty="0" smtClean="0"/>
              <a:t>. Их звучание было слышно по всему парку, источники не просто журчали, они пели. Родниковая вода имела лекарственные качества. 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Парк был примечателен эксклюзивным разнообразием посадок: около 300 названий деревьев и кустарников. Наиболее уникальными были деревья: липа </a:t>
            </a:r>
            <a:r>
              <a:rPr lang="ru-RU" sz="1500" dirty="0" err="1" smtClean="0"/>
              <a:t>буйналистная</a:t>
            </a:r>
            <a:r>
              <a:rPr lang="ru-RU" sz="1500" dirty="0" smtClean="0"/>
              <a:t> </a:t>
            </a:r>
            <a:r>
              <a:rPr lang="ru-RU" sz="1500" dirty="0" err="1" smtClean="0"/>
              <a:t>Vitifolia</a:t>
            </a:r>
            <a:r>
              <a:rPr lang="ru-RU" sz="1500" dirty="0" smtClean="0"/>
              <a:t>, </a:t>
            </a:r>
            <a:r>
              <a:rPr lang="ru-RU" sz="1500" dirty="0" err="1" smtClean="0"/>
              <a:t>липа</a:t>
            </a:r>
            <a:r>
              <a:rPr lang="ru-RU" sz="1500" dirty="0" smtClean="0"/>
              <a:t> мелколистная золотистая, сохранился ясень </a:t>
            </a:r>
            <a:r>
              <a:rPr lang="ru-RU" sz="1500" dirty="0" err="1" smtClean="0"/>
              <a:t>пенсильванский</a:t>
            </a:r>
            <a:r>
              <a:rPr lang="ru-RU" sz="1500" dirty="0" smtClean="0"/>
              <a:t> с </a:t>
            </a:r>
            <a:r>
              <a:rPr lang="ru-RU" sz="1500" dirty="0" err="1" smtClean="0"/>
              <a:t>белострекатыми</a:t>
            </a:r>
            <a:r>
              <a:rPr lang="ru-RU" sz="1500" dirty="0" smtClean="0"/>
              <a:t> листьями </a:t>
            </a:r>
            <a:r>
              <a:rPr lang="ru-RU" sz="1500" dirty="0" err="1" smtClean="0"/>
              <a:t>Albоmarginata</a:t>
            </a:r>
            <a:r>
              <a:rPr lang="ru-RU" sz="1500" dirty="0" smtClean="0"/>
              <a:t>.</a:t>
            </a:r>
          </a:p>
          <a:p>
            <a:pPr indent="449263" algn="just"/>
            <a:endParaRPr lang="ru-RU" sz="500" dirty="0" smtClean="0"/>
          </a:p>
          <a:p>
            <a:pPr indent="449263" algn="just"/>
            <a:r>
              <a:rPr lang="ru-RU" sz="1500" dirty="0" smtClean="0"/>
              <a:t>Парк начиная с 1920-х гг. постепенно приходил в упадок. Позднее, в 1950–1980-е гг., неоднократно подвергался перепланировкам (в том числе стихийным); в настоящее время это городской парк культуры и отдыха. На его территории находятся ДЮСШ, стадион и открытая эстрада.</a:t>
            </a:r>
          </a:p>
        </p:txBody>
      </p:sp>
      <p:pic>
        <p:nvPicPr>
          <p:cNvPr id="8" name="Рисунок 7" descr="http://too.by/images/stories/logoiskpa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316835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ворцовый парк. 2015 г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 cstate="print"/>
          <a:tile tx="0" ty="0" sx="100000" sy="100000" flip="none" algn="tl"/>
        </a:blip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5239</Words>
  <Application>Microsoft Office PowerPoint</Application>
  <PresentationFormat>Экран (4:3)</PresentationFormat>
  <Paragraphs>373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205</cp:revision>
  <dcterms:created xsi:type="dcterms:W3CDTF">2017-04-19T09:41:20Z</dcterms:created>
  <dcterms:modified xsi:type="dcterms:W3CDTF">2017-04-29T12:03:21Z</dcterms:modified>
</cp:coreProperties>
</file>