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56" r:id="rId2"/>
    <p:sldId id="303" r:id="rId3"/>
    <p:sldId id="304" r:id="rId4"/>
    <p:sldId id="293" r:id="rId5"/>
    <p:sldId id="295" r:id="rId6"/>
    <p:sldId id="296" r:id="rId7"/>
    <p:sldId id="302" r:id="rId8"/>
    <p:sldId id="314" r:id="rId9"/>
    <p:sldId id="301" r:id="rId10"/>
    <p:sldId id="305" r:id="rId11"/>
    <p:sldId id="292" r:id="rId12"/>
    <p:sldId id="288" r:id="rId13"/>
    <p:sldId id="315" r:id="rId14"/>
    <p:sldId id="278" r:id="rId15"/>
    <p:sldId id="263" r:id="rId16"/>
    <p:sldId id="313" r:id="rId17"/>
    <p:sldId id="285" r:id="rId18"/>
    <p:sldId id="284" r:id="rId19"/>
    <p:sldId id="282" r:id="rId20"/>
    <p:sldId id="310" r:id="rId21"/>
    <p:sldId id="31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86027" autoAdjust="0"/>
  </p:normalViewPr>
  <p:slideViewPr>
    <p:cSldViewPr>
      <p:cViewPr>
        <p:scale>
          <a:sx n="70" d="100"/>
          <a:sy n="70" d="100"/>
        </p:scale>
        <p:origin x="-4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95733-3698-4CE8-8236-40C2296DD1B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64716-88BA-4692-B84C-630614FB0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21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  </a:t>
            </a:r>
          </a:p>
          <a:p>
            <a:endParaRPr lang="be-BY" dirty="0" smtClean="0"/>
          </a:p>
          <a:p>
            <a:endParaRPr lang="be-BY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4716-88BA-4692-B84C-630614FB0C8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4716-88BA-4692-B84C-630614FB0C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e-BY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Пісьменнік дзвюх эпох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64716-88BA-4692-B84C-630614FB0C8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484784"/>
            <a:ext cx="5112568" cy="504056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be-BY" sz="2600" b="1" dirty="0" smtClean="0">
                <a:latin typeface="Arial Narrow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be-BY" sz="2600" b="1" dirty="0" smtClean="0">
              <a:latin typeface="Arial Narrow" pitchFamily="34" charset="0"/>
            </a:endParaRPr>
          </a:p>
          <a:p>
            <a:pPr>
              <a:spcAft>
                <a:spcPts val="600"/>
              </a:spcAft>
            </a:pPr>
            <a:r>
              <a:rPr lang="be-BY" sz="3400" b="1" i="1" dirty="0" smtClean="0">
                <a:latin typeface="Arial Narrow" pitchFamily="34" charset="0"/>
              </a:rPr>
              <a:t>Калі  пясняр  такі  ёсць  у  народа,</a:t>
            </a:r>
            <a:endParaRPr lang="ru-RU" sz="3400" b="1" i="1" dirty="0" smtClean="0">
              <a:latin typeface="Arial Narrow" pitchFamily="34" charset="0"/>
            </a:endParaRPr>
          </a:p>
          <a:p>
            <a:pPr>
              <a:spcAft>
                <a:spcPts val="600"/>
              </a:spcAft>
            </a:pPr>
            <a:r>
              <a:rPr lang="be-BY" sz="3400" b="1" i="1" dirty="0" smtClean="0">
                <a:latin typeface="Arial Narrow" pitchFamily="34" charset="0"/>
              </a:rPr>
              <a:t>           То  за  яго  паклон  табе,  народ! </a:t>
            </a:r>
          </a:p>
          <a:p>
            <a:pPr>
              <a:spcAft>
                <a:spcPts val="600"/>
              </a:spcAft>
            </a:pPr>
            <a:r>
              <a:rPr lang="be-BY" sz="3400" b="1" i="1" dirty="0" smtClean="0">
                <a:latin typeface="Arial Narrow" pitchFamily="34" charset="0"/>
              </a:rPr>
              <a:t> </a:t>
            </a:r>
            <a:endParaRPr lang="ru-RU" sz="3400" b="1" i="1" dirty="0" smtClean="0">
              <a:latin typeface="Arial Narrow" pitchFamily="34" charset="0"/>
            </a:endParaRPr>
          </a:p>
          <a:p>
            <a:pPr>
              <a:spcAft>
                <a:spcPts val="600"/>
              </a:spcAft>
            </a:pPr>
            <a:r>
              <a:rPr lang="be-BY" sz="2600" b="1" dirty="0" smtClean="0">
                <a:latin typeface="Arial Narrow" pitchFamily="34" charset="0"/>
              </a:rPr>
              <a:t>                                                                          Г. Пашкоў</a:t>
            </a:r>
            <a:endParaRPr lang="ru-RU" sz="2600" b="1" dirty="0" smtClean="0">
              <a:latin typeface="Arial Narrow" pitchFamily="34" charset="0"/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be-BY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95 гадоў  з  дня  нараджэння</a:t>
            </a:r>
          </a:p>
          <a:p>
            <a:pPr algn="ctr"/>
            <a:r>
              <a:rPr lang="be-BY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Івана  </a:t>
            </a:r>
            <a:r>
              <a:rPr lang="be-BY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Пятровіча  Шамякіна</a:t>
            </a:r>
            <a:endParaRPr lang="be-BY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be-BY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(1921 – 2004)  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5353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ТАЛЕНАВІТЫ СЫН НАРОДА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0963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be-BY" sz="3200" b="1" i="1" dirty="0" smtClean="0"/>
              <a:t>Вольная хвілінка</a:t>
            </a:r>
            <a:endParaRPr lang="ru-RU" sz="3200" b="1" i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99938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85860"/>
            <a:ext cx="3926809" cy="466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72066" y="6093296"/>
            <a:ext cx="371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На дачы. 1981 г.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021288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Іван Шамякін напярэдадні 75-годдзя. Мінск, парк імя М. Горкага, студзень 1996 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86409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be-BY" sz="3200" b="1" i="1" dirty="0" smtClean="0">
                <a:solidFill>
                  <a:schemeClr val="bg2">
                    <a:lumMod val="50000"/>
                  </a:schemeClr>
                </a:solidFill>
              </a:rPr>
              <a:t>Пісьменнік  дзвюх эпох 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4275584" cy="5184576"/>
          </a:xfrm>
        </p:spPr>
        <p:txBody>
          <a:bodyPr>
            <a:normAutofit fontScale="25000" lnSpcReduction="200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sz="5600" b="1" u="sng" dirty="0" smtClean="0"/>
              <a:t>Романы:</a:t>
            </a:r>
            <a:endParaRPr lang="ru-RU" sz="5600" dirty="0" smtClean="0"/>
          </a:p>
          <a:p>
            <a:pPr algn="just">
              <a:spcAft>
                <a:spcPts val="600"/>
              </a:spcAft>
            </a:pPr>
            <a:r>
              <a:rPr lang="ru-RU" sz="4800" b="1" i="1" dirty="0" smtClean="0"/>
              <a:t>«</a:t>
            </a:r>
            <a:r>
              <a:rPr lang="ru-RU" sz="4800" dirty="0" smtClean="0"/>
              <a:t>Глыбокая </a:t>
            </a:r>
            <a:r>
              <a:rPr lang="ru-RU" sz="4800" dirty="0" err="1" smtClean="0"/>
              <a:t>плынь</a:t>
            </a:r>
            <a:r>
              <a:rPr lang="ru-RU" sz="4800" dirty="0" smtClean="0"/>
              <a:t>» (рус. «Глубокое течение, 1949), инсценирован в 1956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«У добры час» (рус. «В добрый час», 1953)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Крыніцы</a:t>
            </a:r>
            <a:r>
              <a:rPr lang="ru-RU" sz="4800" dirty="0" smtClean="0"/>
              <a:t>» (рус. «Родники», 1957), инсценирован в 1964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Сэрца</a:t>
            </a:r>
            <a:r>
              <a:rPr lang="ru-RU" sz="4800" dirty="0" smtClean="0"/>
              <a:t> на </a:t>
            </a:r>
            <a:r>
              <a:rPr lang="ru-RU" sz="4800" dirty="0" err="1" smtClean="0"/>
              <a:t>далоні</a:t>
            </a:r>
            <a:r>
              <a:rPr lang="ru-RU" sz="4800" dirty="0" smtClean="0"/>
              <a:t>» (рус. «Сердце на ладони», 1964), инсценирован в 1965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Снежныя</a:t>
            </a:r>
            <a:r>
              <a:rPr lang="ru-RU" sz="4800" dirty="0" smtClean="0"/>
              <a:t> </a:t>
            </a:r>
            <a:r>
              <a:rPr lang="ru-RU" sz="4800" dirty="0" err="1" smtClean="0"/>
              <a:t>зімы</a:t>
            </a:r>
            <a:r>
              <a:rPr lang="ru-RU" sz="4800" dirty="0" smtClean="0"/>
              <a:t>» (рус. «Снежные зимы», 1970) 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«Атланты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карыятыды</a:t>
            </a:r>
            <a:r>
              <a:rPr lang="ru-RU" sz="4800" dirty="0" smtClean="0"/>
              <a:t>» (рус. «Атланты и кариатиды», 1974)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Вазьму</a:t>
            </a:r>
            <a:r>
              <a:rPr lang="ru-RU" sz="4800" dirty="0" smtClean="0"/>
              <a:t> твой боль» (рус. «Возьму твою боль», 1979)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Петраград-Брэст</a:t>
            </a:r>
            <a:r>
              <a:rPr lang="ru-RU" sz="4800" dirty="0" smtClean="0"/>
              <a:t>» (рус. «Петроград-Брест», 1983)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Зеніт</a:t>
            </a:r>
            <a:r>
              <a:rPr lang="ru-RU" sz="4800" dirty="0" smtClean="0"/>
              <a:t>» (рус. «Зенит», 1987) 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«Злая зорка» (рус. «Злая звезда», 1993)</a:t>
            </a:r>
          </a:p>
          <a:p>
            <a:pPr algn="just">
              <a:spcAft>
                <a:spcPts val="600"/>
              </a:spcAft>
            </a:pPr>
            <a:r>
              <a:rPr lang="ru-RU" sz="4800" dirty="0" err="1" smtClean="0"/>
              <a:t>Цыкл</a:t>
            </a:r>
            <a:r>
              <a:rPr lang="ru-RU" sz="4800" dirty="0" smtClean="0"/>
              <a:t> </a:t>
            </a:r>
            <a:r>
              <a:rPr lang="ru-RU" sz="4800" dirty="0" err="1" smtClean="0"/>
              <a:t>з</a:t>
            </a:r>
            <a:r>
              <a:rPr lang="ru-RU" sz="4800" dirty="0" smtClean="0"/>
              <a:t> </a:t>
            </a:r>
            <a:r>
              <a:rPr lang="ru-RU" sz="4800" dirty="0" err="1" smtClean="0"/>
              <a:t>пяці</a:t>
            </a:r>
            <a:r>
              <a:rPr lang="ru-RU" sz="4800" dirty="0" smtClean="0"/>
              <a:t> </a:t>
            </a:r>
            <a:r>
              <a:rPr lang="ru-RU" sz="4800" dirty="0" err="1" smtClean="0"/>
              <a:t>аповесцей</a:t>
            </a:r>
            <a:r>
              <a:rPr lang="ru-RU" sz="4800" dirty="0" smtClean="0"/>
              <a:t> («</a:t>
            </a:r>
            <a:r>
              <a:rPr lang="ru-RU" sz="4800" dirty="0" err="1" smtClean="0"/>
              <a:t>Непаўторная</a:t>
            </a:r>
            <a:r>
              <a:rPr lang="ru-RU" sz="4800" dirty="0" smtClean="0"/>
              <a:t> </a:t>
            </a:r>
            <a:r>
              <a:rPr lang="ru-RU" sz="4800" dirty="0" err="1" smtClean="0"/>
              <a:t>вясна</a:t>
            </a:r>
            <a:r>
              <a:rPr lang="ru-RU" sz="4800" dirty="0" smtClean="0"/>
              <a:t>», 1957; «</a:t>
            </a:r>
            <a:r>
              <a:rPr lang="ru-RU" sz="4800" dirty="0" err="1" smtClean="0"/>
              <a:t>Начныя</a:t>
            </a:r>
            <a:r>
              <a:rPr lang="ru-RU" sz="4800" dirty="0" smtClean="0"/>
              <a:t> </a:t>
            </a:r>
            <a:r>
              <a:rPr lang="ru-RU" sz="4800" dirty="0" err="1" smtClean="0"/>
              <a:t>зарніцы</a:t>
            </a:r>
            <a:r>
              <a:rPr lang="ru-RU" sz="4800" dirty="0" smtClean="0"/>
              <a:t>», 1958; «</a:t>
            </a:r>
            <a:r>
              <a:rPr lang="ru-RU" sz="4800" dirty="0" err="1" smtClean="0"/>
              <a:t>Агонь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снег» </a:t>
            </a:r>
            <a:r>
              <a:rPr lang="ru-RU" sz="4800" dirty="0" err="1" smtClean="0"/>
              <a:t>і</a:t>
            </a:r>
            <a:r>
              <a:rPr lang="ru-RU" sz="4800" dirty="0" smtClean="0"/>
              <a:t> «</a:t>
            </a:r>
            <a:r>
              <a:rPr lang="ru-RU" sz="4800" dirty="0" err="1" smtClean="0"/>
              <a:t>Пошукі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сустрэчы</a:t>
            </a:r>
            <a:r>
              <a:rPr lang="ru-RU" sz="4800" dirty="0" smtClean="0"/>
              <a:t>», 1959; «Мост», 1965) </a:t>
            </a:r>
            <a:r>
              <a:rPr lang="ru-RU" sz="4800" dirty="0" err="1" smtClean="0"/>
              <a:t>аб'яднаны</a:t>
            </a:r>
            <a:r>
              <a:rPr lang="ru-RU" sz="4800" dirty="0" smtClean="0"/>
              <a:t> </a:t>
            </a:r>
            <a:r>
              <a:rPr lang="ru-RU" sz="4800" dirty="0" err="1" smtClean="0"/>
              <a:t>ў</a:t>
            </a:r>
            <a:r>
              <a:rPr lang="ru-RU" sz="4800" dirty="0" smtClean="0"/>
              <a:t> </a:t>
            </a:r>
            <a:r>
              <a:rPr lang="ru-RU" sz="4800" dirty="0" err="1" smtClean="0"/>
              <a:t>пэнталёгію</a:t>
            </a:r>
            <a:r>
              <a:rPr lang="ru-RU" sz="4800" dirty="0" smtClean="0"/>
              <a:t> «</a:t>
            </a:r>
            <a:r>
              <a:rPr lang="ru-RU" sz="4800" dirty="0" err="1" smtClean="0"/>
              <a:t>Трывожнае</a:t>
            </a:r>
            <a:r>
              <a:rPr lang="ru-RU" sz="4800" dirty="0" smtClean="0"/>
              <a:t> </a:t>
            </a:r>
            <a:r>
              <a:rPr lang="ru-RU" sz="4800" dirty="0" err="1" smtClean="0"/>
              <a:t>шчасце</a:t>
            </a:r>
            <a:r>
              <a:rPr lang="ru-RU" sz="4800" dirty="0" smtClean="0"/>
              <a:t>» (рус. "Тревожное счастье").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Вялікая</a:t>
            </a:r>
            <a:r>
              <a:rPr lang="ru-RU" sz="4800" dirty="0" smtClean="0"/>
              <a:t> </a:t>
            </a:r>
            <a:r>
              <a:rPr lang="ru-RU" sz="4800" dirty="0" err="1" smtClean="0"/>
              <a:t>княгіня</a:t>
            </a:r>
            <a:r>
              <a:rPr lang="ru-RU" sz="4800" dirty="0" smtClean="0"/>
              <a:t>» (рус. «Великая княгиня», 1997)</a:t>
            </a:r>
          </a:p>
          <a:p>
            <a:pPr algn="ctr">
              <a:buNone/>
            </a:pPr>
            <a:r>
              <a:rPr lang="ru-RU" sz="5600" b="1" u="sng" dirty="0" smtClean="0"/>
              <a:t>Собрание сочинений</a:t>
            </a:r>
            <a:r>
              <a:rPr lang="ru-RU" sz="5600" b="1" dirty="0" smtClean="0"/>
              <a:t>:</a:t>
            </a:r>
          </a:p>
          <a:p>
            <a:pPr algn="ctr">
              <a:buNone/>
            </a:pPr>
            <a:endParaRPr lang="ru-RU" sz="3200" dirty="0" smtClean="0"/>
          </a:p>
          <a:p>
            <a:r>
              <a:rPr lang="ru-RU" sz="4800" dirty="0" smtClean="0"/>
              <a:t>« </a:t>
            </a:r>
            <a:r>
              <a:rPr lang="ru-RU" sz="4800" dirty="0" err="1" smtClean="0"/>
              <a:t>Збор</a:t>
            </a:r>
            <a:r>
              <a:rPr lang="ru-RU" sz="4800" dirty="0" smtClean="0"/>
              <a:t> </a:t>
            </a:r>
            <a:r>
              <a:rPr lang="ru-RU" sz="4800" dirty="0" err="1" smtClean="0"/>
              <a:t>твораў</a:t>
            </a:r>
            <a:r>
              <a:rPr lang="ru-RU" sz="4800" dirty="0" smtClean="0"/>
              <a:t>: У 23 т.» (рус. «Собрание сочинений: в 23 т.», 2010 — продолжается)</a:t>
            </a:r>
          </a:p>
          <a:p>
            <a:pPr algn="just">
              <a:spcAft>
                <a:spcPts val="600"/>
              </a:spcAft>
            </a:pPr>
            <a:endParaRPr lang="ru-RU" sz="5200" b="1" dirty="0" smtClean="0"/>
          </a:p>
          <a:p>
            <a:pPr algn="just">
              <a:spcAft>
                <a:spcPts val="600"/>
              </a:spcAft>
              <a:buNone/>
            </a:pPr>
            <a:r>
              <a:rPr lang="ru-RU" sz="5200" b="1" dirty="0" smtClean="0"/>
              <a:t> </a:t>
            </a:r>
            <a:endParaRPr lang="ru-RU" sz="5200" b="1" dirty="0"/>
          </a:p>
        </p:txBody>
      </p:sp>
      <p:pic>
        <p:nvPicPr>
          <p:cNvPr id="1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484784"/>
            <a:ext cx="4176464" cy="50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71942"/>
            <a:ext cx="183356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357166"/>
            <a:ext cx="4275584" cy="6215106"/>
          </a:xfrm>
        </p:spPr>
        <p:txBody>
          <a:bodyPr>
            <a:normAutofit fontScale="25000" lnSpcReduction="20000"/>
          </a:bodyPr>
          <a:lstStyle/>
          <a:p>
            <a:pPr algn="ctr">
              <a:spcAft>
                <a:spcPts val="600"/>
              </a:spcAft>
              <a:buNone/>
            </a:pPr>
            <a:endParaRPr lang="ru-RU" sz="5600" b="1" u="sng" dirty="0" smtClean="0"/>
          </a:p>
          <a:p>
            <a:pPr algn="ctr">
              <a:spcAft>
                <a:spcPts val="600"/>
              </a:spcAft>
              <a:buNone/>
            </a:pPr>
            <a:r>
              <a:rPr lang="ru-RU" sz="5600" b="1" u="sng" dirty="0" smtClean="0"/>
              <a:t>Сборники рассказов и повестей:</a:t>
            </a:r>
          </a:p>
          <a:p>
            <a:pPr algn="ctr">
              <a:spcAft>
                <a:spcPts val="600"/>
              </a:spcAft>
              <a:buNone/>
            </a:pPr>
            <a:endParaRPr lang="ru-RU" sz="3200" b="1" u="sng" dirty="0" smtClean="0"/>
          </a:p>
          <a:p>
            <a:pPr algn="ctr">
              <a:spcAft>
                <a:spcPts val="600"/>
              </a:spcAft>
              <a:buNone/>
            </a:pPr>
            <a:endParaRPr lang="ru-RU" sz="3200" dirty="0" smtClean="0"/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Помста</a:t>
            </a:r>
            <a:r>
              <a:rPr lang="ru-RU" sz="4800" dirty="0" smtClean="0"/>
              <a:t>» (рус. «Месть», 1945)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«На знаёмых шляхах» (рус. «На знакомых дорогах», 1949)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Дзве</a:t>
            </a:r>
            <a:r>
              <a:rPr lang="ru-RU" sz="4800" dirty="0" smtClean="0"/>
              <a:t> </a:t>
            </a:r>
            <a:r>
              <a:rPr lang="ru-RU" sz="4800" dirty="0" err="1" smtClean="0"/>
              <a:t>сілы</a:t>
            </a:r>
            <a:r>
              <a:rPr lang="ru-RU" sz="4800" dirty="0" smtClean="0"/>
              <a:t>» (рус. «Две силы», 1951)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Апавяданні</a:t>
            </a:r>
            <a:r>
              <a:rPr lang="ru-RU" sz="4800" dirty="0" smtClean="0"/>
              <a:t>» (рус. «Рассказы», 1952)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Першае</a:t>
            </a:r>
            <a:r>
              <a:rPr lang="ru-RU" sz="4800" dirty="0" smtClean="0"/>
              <a:t> </a:t>
            </a:r>
            <a:r>
              <a:rPr lang="ru-RU" sz="4800" dirty="0" err="1" smtClean="0"/>
              <a:t>спатканне</a:t>
            </a:r>
            <a:r>
              <a:rPr lang="ru-RU" sz="4800" dirty="0" smtClean="0"/>
              <a:t>» (рус. «Первая встреча», 1956)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Матчыны</a:t>
            </a:r>
            <a:r>
              <a:rPr lang="ru-RU" sz="4800" dirty="0" smtClean="0"/>
              <a:t> </a:t>
            </a:r>
            <a:r>
              <a:rPr lang="ru-RU" sz="4800" dirty="0" err="1" smtClean="0"/>
              <a:t>рукі</a:t>
            </a:r>
            <a:r>
              <a:rPr lang="ru-RU" sz="4800" dirty="0" smtClean="0"/>
              <a:t>» (рус. «Руки матери», 1961)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Вячэрні</a:t>
            </a:r>
            <a:r>
              <a:rPr lang="ru-RU" sz="4800" dirty="0" smtClean="0"/>
              <a:t> сеанс» (рус. «Вечерний сеанс», 1968)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«Лёс </a:t>
            </a:r>
            <a:r>
              <a:rPr lang="ru-RU" sz="4800" dirty="0" err="1" smtClean="0"/>
              <a:t>майго</a:t>
            </a:r>
            <a:r>
              <a:rPr lang="ru-RU" sz="4800" dirty="0" smtClean="0"/>
              <a:t> земляка» (рус. «Судьба моего земляка», 1970)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Бацька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дзеці</a:t>
            </a:r>
            <a:r>
              <a:rPr lang="ru-RU" sz="4800" dirty="0" smtClean="0"/>
              <a:t>» (рус. «Отец и дети», 1971)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Сцягі</a:t>
            </a:r>
            <a:r>
              <a:rPr lang="ru-RU" sz="4800" dirty="0" smtClean="0"/>
              <a:t> над </a:t>
            </a:r>
            <a:r>
              <a:rPr lang="ru-RU" sz="4800" dirty="0" err="1" smtClean="0"/>
              <a:t>штыкамі</a:t>
            </a:r>
            <a:r>
              <a:rPr lang="ru-RU" sz="4800" dirty="0" smtClean="0"/>
              <a:t>» (рус. «Знамена над штыками», 1976)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Гандлярка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паэт</a:t>
            </a:r>
            <a:r>
              <a:rPr lang="ru-RU" sz="4800" dirty="0" smtClean="0"/>
              <a:t>. </a:t>
            </a:r>
            <a:r>
              <a:rPr lang="ru-RU" sz="4800" dirty="0" err="1" smtClean="0"/>
              <a:t>Шлюбная</a:t>
            </a:r>
            <a:r>
              <a:rPr lang="ru-RU" sz="4800" dirty="0" smtClean="0"/>
              <a:t> </a:t>
            </a:r>
            <a:r>
              <a:rPr lang="ru-RU" sz="4800" dirty="0" err="1" smtClean="0"/>
              <a:t>ноч</a:t>
            </a:r>
            <a:r>
              <a:rPr lang="ru-RU" sz="4800" dirty="0" smtClean="0"/>
              <a:t>» (рус. «Торговка и поэт» и «Брачная ночь», 1976)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«У </a:t>
            </a:r>
            <a:r>
              <a:rPr lang="ru-RU" sz="4800" dirty="0" err="1" smtClean="0"/>
              <a:t>роднай</a:t>
            </a:r>
            <a:r>
              <a:rPr lang="ru-RU" sz="4800" dirty="0" smtClean="0"/>
              <a:t> </a:t>
            </a:r>
            <a:r>
              <a:rPr lang="ru-RU" sz="4800" dirty="0" err="1" smtClean="0"/>
              <a:t>сям'і</a:t>
            </a:r>
            <a:r>
              <a:rPr lang="ru-RU" sz="4800" dirty="0" smtClean="0"/>
              <a:t>» (рус. «В родной семье», 1986)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«Драма» (рус. «Драма», 1990)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Аповесці</a:t>
            </a:r>
            <a:r>
              <a:rPr lang="ru-RU" sz="4800" dirty="0" smtClean="0"/>
              <a:t> </a:t>
            </a:r>
            <a:r>
              <a:rPr lang="ru-RU" sz="4800" dirty="0" err="1" smtClean="0"/>
              <a:t>Івана</a:t>
            </a:r>
            <a:r>
              <a:rPr lang="ru-RU" sz="4800" dirty="0" smtClean="0"/>
              <a:t> </a:t>
            </a:r>
            <a:r>
              <a:rPr lang="ru-RU" sz="4800" dirty="0" err="1" smtClean="0"/>
              <a:t>Андрэевіча</a:t>
            </a:r>
            <a:r>
              <a:rPr lang="ru-RU" sz="4800" dirty="0" smtClean="0"/>
              <a:t>» (рус. «Повести Ивана Андреевича», 1993)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Падзенне</a:t>
            </a:r>
            <a:r>
              <a:rPr lang="ru-RU" sz="4800" dirty="0" smtClean="0"/>
              <a:t>» (рус. «Падение», 1994)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Сатанінскі</a:t>
            </a:r>
            <a:r>
              <a:rPr lang="ru-RU" sz="4800" dirty="0" smtClean="0"/>
              <a:t> тур» (рус. «Сатанинский тур», 1995)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Палеская</a:t>
            </a:r>
            <a:r>
              <a:rPr lang="ru-RU" sz="4800" dirty="0" smtClean="0"/>
              <a:t> мадонна» (рус. «</a:t>
            </a:r>
            <a:r>
              <a:rPr lang="ru-RU" sz="4800" dirty="0" err="1" smtClean="0"/>
              <a:t>Полесская</a:t>
            </a:r>
            <a:r>
              <a:rPr lang="ru-RU" sz="4800" dirty="0" smtClean="0"/>
              <a:t> мадонна», 1998)</a:t>
            </a:r>
          </a:p>
          <a:p>
            <a:pPr algn="just">
              <a:spcAft>
                <a:spcPts val="600"/>
              </a:spcAft>
            </a:pPr>
            <a:r>
              <a:rPr lang="ru-RU" sz="4800" dirty="0" smtClean="0"/>
              <a:t>«</a:t>
            </a:r>
            <a:r>
              <a:rPr lang="ru-RU" sz="4800" dirty="0" err="1" smtClean="0"/>
              <a:t>Пошукі</a:t>
            </a:r>
            <a:r>
              <a:rPr lang="ru-RU" sz="4800" dirty="0" smtClean="0"/>
              <a:t> </a:t>
            </a:r>
            <a:r>
              <a:rPr lang="ru-RU" sz="4800" dirty="0" err="1" smtClean="0"/>
              <a:t>прытулку</a:t>
            </a:r>
            <a:r>
              <a:rPr lang="ru-RU" sz="4800" dirty="0" smtClean="0"/>
              <a:t>» (рус. «Поиски убежища», 2001)</a:t>
            </a:r>
          </a:p>
          <a:p>
            <a:pPr algn="just">
              <a:spcAft>
                <a:spcPts val="600"/>
              </a:spcAft>
              <a:buNone/>
            </a:pPr>
            <a:r>
              <a:rPr lang="ru-RU" sz="4800" b="1" dirty="0" smtClean="0"/>
              <a:t> </a:t>
            </a:r>
            <a:endParaRPr lang="ru-RU" sz="4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1656184" cy="250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1512168" cy="244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357694"/>
            <a:ext cx="15971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285860"/>
            <a:ext cx="16561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500174"/>
            <a:ext cx="1500198" cy="22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43400" cy="52565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u="sng" dirty="0" smtClean="0"/>
              <a:t>Сборники рассказов и повестей для детей</a:t>
            </a:r>
          </a:p>
          <a:p>
            <a:pPr>
              <a:buNone/>
            </a:pPr>
            <a:endParaRPr lang="ru-RU" sz="3200" u="sng" dirty="0" smtClean="0"/>
          </a:p>
          <a:p>
            <a:r>
              <a:rPr lang="ru-RU" sz="4800" dirty="0" smtClean="0"/>
              <a:t>«У </a:t>
            </a:r>
            <a:r>
              <a:rPr lang="ru-RU" sz="4800" dirty="0" err="1" smtClean="0"/>
              <a:t>Маскву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«В Москву», 1950)</a:t>
            </a:r>
          </a:p>
          <a:p>
            <a:r>
              <a:rPr lang="ru-RU" sz="4800" dirty="0" smtClean="0"/>
              <a:t>«</a:t>
            </a:r>
            <a:r>
              <a:rPr lang="ru-RU" sz="4800" dirty="0" err="1" smtClean="0"/>
              <a:t>Промні</a:t>
            </a:r>
            <a:r>
              <a:rPr lang="ru-RU" sz="4800" dirty="0" smtClean="0"/>
              <a:t> </a:t>
            </a:r>
            <a:r>
              <a:rPr lang="ru-RU" sz="4800" dirty="0" err="1" smtClean="0"/>
              <a:t>маленства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«Лучи детства»</a:t>
            </a:r>
            <a:r>
              <a:rPr lang="be-BY" sz="4800" dirty="0" smtClean="0"/>
              <a:t>, </a:t>
            </a:r>
            <a:r>
              <a:rPr lang="ru-RU" sz="4800" dirty="0" smtClean="0"/>
              <a:t>1999)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pPr>
              <a:buNone/>
            </a:pPr>
            <a:r>
              <a:rPr lang="ru-RU" sz="5600" b="1" u="sng" dirty="0" smtClean="0"/>
              <a:t>Пьесы:</a:t>
            </a:r>
          </a:p>
          <a:p>
            <a:pPr>
              <a:buNone/>
            </a:pPr>
            <a:endParaRPr lang="ru-RU" sz="3200" u="sng" dirty="0" smtClean="0"/>
          </a:p>
          <a:p>
            <a:r>
              <a:rPr lang="ru-RU" sz="4800" dirty="0" smtClean="0"/>
              <a:t>«Не </a:t>
            </a:r>
            <a:r>
              <a:rPr lang="ru-RU" sz="4800" dirty="0" err="1" smtClean="0"/>
              <a:t>верце</a:t>
            </a:r>
            <a:r>
              <a:rPr lang="ru-RU" sz="4800" dirty="0" smtClean="0"/>
              <a:t> </a:t>
            </a:r>
            <a:r>
              <a:rPr lang="ru-RU" sz="4800" dirty="0" err="1" smtClean="0"/>
              <a:t>цішыні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«Не верьте тишине»</a:t>
            </a:r>
            <a:r>
              <a:rPr lang="be-BY" sz="4800" dirty="0" smtClean="0"/>
              <a:t>, </a:t>
            </a:r>
            <a:r>
              <a:rPr lang="ru-RU" sz="4800" dirty="0" smtClean="0"/>
              <a:t>1958)</a:t>
            </a:r>
          </a:p>
          <a:p>
            <a:r>
              <a:rPr lang="ru-RU" sz="4800" dirty="0" smtClean="0"/>
              <a:t>«</a:t>
            </a:r>
            <a:r>
              <a:rPr lang="ru-RU" sz="4800" dirty="0" err="1" smtClean="0"/>
              <a:t>Выгнанне</a:t>
            </a:r>
            <a:r>
              <a:rPr lang="ru-RU" sz="4800" dirty="0" smtClean="0"/>
              <a:t> </a:t>
            </a:r>
            <a:r>
              <a:rPr lang="ru-RU" sz="4800" dirty="0" err="1" smtClean="0"/>
              <a:t>блудніцы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«Изгнание блудницы»</a:t>
            </a:r>
            <a:r>
              <a:rPr lang="be-BY" sz="4800" dirty="0" smtClean="0"/>
              <a:t>, </a:t>
            </a:r>
            <a:r>
              <a:rPr lang="ru-RU" sz="4800" dirty="0" smtClean="0"/>
              <a:t>1961)</a:t>
            </a:r>
          </a:p>
          <a:p>
            <a:pPr>
              <a:buNone/>
            </a:pPr>
            <a:r>
              <a:rPr lang="ru-RU" sz="4800" dirty="0" smtClean="0"/>
              <a:t> </a:t>
            </a:r>
            <a:endParaRPr lang="ru-RU" sz="3200" dirty="0" smtClean="0"/>
          </a:p>
          <a:p>
            <a:pPr>
              <a:buNone/>
            </a:pPr>
            <a:r>
              <a:rPr lang="ru-RU" sz="5600" b="1" u="sng" dirty="0" smtClean="0"/>
              <a:t>Публицистика:</a:t>
            </a:r>
          </a:p>
          <a:p>
            <a:pPr>
              <a:buNone/>
            </a:pPr>
            <a:endParaRPr lang="ru-RU" sz="3200" u="sng" dirty="0" smtClean="0"/>
          </a:p>
          <a:p>
            <a:r>
              <a:rPr lang="ru-RU" sz="4800" dirty="0" smtClean="0"/>
              <a:t>«</a:t>
            </a:r>
            <a:r>
              <a:rPr lang="ru-RU" sz="4800" dirty="0" err="1" smtClean="0"/>
              <a:t>Размова</a:t>
            </a:r>
            <a:r>
              <a:rPr lang="ru-RU" sz="4800" dirty="0" smtClean="0"/>
              <a:t> </a:t>
            </a:r>
            <a:r>
              <a:rPr lang="ru-RU" sz="4800" dirty="0" err="1" smtClean="0"/>
              <a:t>з</a:t>
            </a:r>
            <a:r>
              <a:rPr lang="ru-RU" sz="4800" dirty="0" smtClean="0"/>
              <a:t> </a:t>
            </a:r>
            <a:r>
              <a:rPr lang="ru-RU" sz="4800" dirty="0" err="1" smtClean="0"/>
              <a:t>чытачом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«Беседы с читателем»</a:t>
            </a:r>
            <a:r>
              <a:rPr lang="be-BY" sz="4800" dirty="0" smtClean="0"/>
              <a:t>, </a:t>
            </a:r>
            <a:r>
              <a:rPr lang="ru-RU" sz="4800" dirty="0" smtClean="0"/>
              <a:t>1973)</a:t>
            </a:r>
          </a:p>
          <a:p>
            <a:r>
              <a:rPr lang="ru-RU" sz="4800" dirty="0" smtClean="0"/>
              <a:t>«</a:t>
            </a:r>
            <a:r>
              <a:rPr lang="ru-RU" sz="4800" dirty="0" err="1" smtClean="0"/>
              <a:t>Карэнні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галіны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«Корни и ветви»</a:t>
            </a:r>
            <a:r>
              <a:rPr lang="be-BY" sz="4800" dirty="0" smtClean="0"/>
              <a:t>, </a:t>
            </a:r>
            <a:r>
              <a:rPr lang="ru-RU" sz="4800" dirty="0" smtClean="0"/>
              <a:t>1986)</a:t>
            </a:r>
          </a:p>
          <a:p>
            <a:pPr>
              <a:buNone/>
            </a:pPr>
            <a:r>
              <a:rPr lang="ru-RU" sz="4800" dirty="0" smtClean="0"/>
              <a:t> </a:t>
            </a:r>
            <a:endParaRPr lang="ru-RU" sz="3200" dirty="0" smtClean="0"/>
          </a:p>
          <a:p>
            <a:pPr>
              <a:buNone/>
            </a:pPr>
            <a:r>
              <a:rPr lang="ru-RU" sz="5600" b="1" u="sng" dirty="0" smtClean="0"/>
              <a:t>Мемуары:</a:t>
            </a:r>
          </a:p>
          <a:p>
            <a:pPr>
              <a:buNone/>
            </a:pPr>
            <a:endParaRPr lang="ru-RU" sz="3200" u="sng" dirty="0" smtClean="0"/>
          </a:p>
          <a:p>
            <a:r>
              <a:rPr lang="ru-RU" sz="4800" dirty="0" smtClean="0"/>
              <a:t>«</a:t>
            </a:r>
            <a:r>
              <a:rPr lang="ru-RU" sz="4800" dirty="0" err="1" smtClean="0"/>
              <a:t>Дзе</a:t>
            </a:r>
            <a:r>
              <a:rPr lang="ru-RU" sz="4800" dirty="0" smtClean="0"/>
              <a:t> </a:t>
            </a:r>
            <a:r>
              <a:rPr lang="ru-RU" sz="4800" dirty="0" err="1" smtClean="0"/>
              <a:t>сцежкі</a:t>
            </a:r>
            <a:r>
              <a:rPr lang="ru-RU" sz="4800" dirty="0" smtClean="0"/>
              <a:t> </a:t>
            </a:r>
            <a:r>
              <a:rPr lang="ru-RU" sz="4800" dirty="0" err="1" smtClean="0"/>
              <a:t>тыя</a:t>
            </a:r>
            <a:r>
              <a:rPr lang="ru-RU" sz="4800" dirty="0" smtClean="0"/>
              <a:t>… </a:t>
            </a:r>
            <a:r>
              <a:rPr lang="ru-RU" sz="4800" dirty="0" err="1" smtClean="0"/>
              <a:t>Дзённік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«Где дороги те… Дневник»</a:t>
            </a:r>
            <a:r>
              <a:rPr lang="be-BY" sz="4800" dirty="0" smtClean="0"/>
              <a:t>, </a:t>
            </a:r>
            <a:r>
              <a:rPr lang="ru-RU" sz="4800" dirty="0" smtClean="0"/>
              <a:t>1993)</a:t>
            </a:r>
          </a:p>
          <a:p>
            <a:r>
              <a:rPr lang="ru-RU" sz="4800" dirty="0" smtClean="0"/>
              <a:t>«</a:t>
            </a:r>
            <a:r>
              <a:rPr lang="ru-RU" sz="4800" dirty="0" err="1" smtClean="0"/>
              <a:t>Роздум</a:t>
            </a:r>
            <a:r>
              <a:rPr lang="ru-RU" sz="4800" dirty="0" smtClean="0"/>
              <a:t> на </a:t>
            </a:r>
            <a:r>
              <a:rPr lang="ru-RU" sz="4800" dirty="0" err="1" smtClean="0"/>
              <a:t>апошнім</a:t>
            </a:r>
            <a:r>
              <a:rPr lang="ru-RU" sz="4800" dirty="0" smtClean="0"/>
              <a:t> </a:t>
            </a:r>
            <a:r>
              <a:rPr lang="ru-RU" sz="4800" dirty="0" err="1" smtClean="0"/>
              <a:t>перагоне</a:t>
            </a:r>
            <a:r>
              <a:rPr lang="ru-RU" sz="4800" dirty="0" smtClean="0"/>
              <a:t>: </a:t>
            </a:r>
            <a:r>
              <a:rPr lang="ru-RU" sz="4800" dirty="0" err="1" smtClean="0"/>
              <a:t>Дзённік</a:t>
            </a:r>
            <a:r>
              <a:rPr lang="ru-RU" sz="4800" dirty="0" smtClean="0"/>
              <a:t> 1980—1995 </a:t>
            </a:r>
            <a:r>
              <a:rPr lang="ru-RU" sz="4800" dirty="0" err="1" smtClean="0"/>
              <a:t>гадоў</a:t>
            </a:r>
            <a:r>
              <a:rPr lang="ru-RU" sz="4800" dirty="0" smtClean="0"/>
              <a:t>» (</a:t>
            </a:r>
            <a:r>
              <a:rPr lang="be-BY" sz="4800" dirty="0" smtClean="0"/>
              <a:t>рус</a:t>
            </a:r>
            <a:r>
              <a:rPr lang="ru-RU" sz="4800" dirty="0" smtClean="0"/>
              <a:t>. «Размышления на последнем перегоне: Дневники 1980—1995 годов»</a:t>
            </a:r>
            <a:r>
              <a:rPr lang="be-BY" sz="4800" dirty="0" smtClean="0"/>
              <a:t>, </a:t>
            </a:r>
            <a:r>
              <a:rPr lang="ru-RU" sz="4800" dirty="0" smtClean="0"/>
              <a:t>1998)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pPr>
              <a:buNone/>
            </a:pPr>
            <a:r>
              <a:rPr lang="ru-RU" sz="5600" b="1" u="sng" dirty="0" smtClean="0"/>
              <a:t>Литература о нём</a:t>
            </a:r>
          </a:p>
          <a:p>
            <a:pPr>
              <a:buNone/>
            </a:pPr>
            <a:endParaRPr lang="ru-RU" sz="3200" u="sng" dirty="0" smtClean="0"/>
          </a:p>
          <a:p>
            <a:r>
              <a:rPr lang="ru-RU" sz="4800" dirty="0" smtClean="0"/>
              <a:t>Коваленко, В. А. Иван </a:t>
            </a:r>
            <a:r>
              <a:rPr lang="ru-RU" sz="4800" dirty="0" err="1" smtClean="0"/>
              <a:t>Шамякин</a:t>
            </a:r>
            <a:r>
              <a:rPr lang="ru-RU" sz="4800" dirty="0" smtClean="0"/>
              <a:t> : Очерк творчества / В. А. Коваленко. — Москва : Советский писатель, 1979. — 269 с.</a:t>
            </a:r>
          </a:p>
          <a:p>
            <a:r>
              <a:rPr lang="ru-RU" sz="4800" dirty="0" err="1" smtClean="0"/>
              <a:t>Іван</a:t>
            </a:r>
            <a:r>
              <a:rPr lang="ru-RU" sz="4800" dirty="0" smtClean="0"/>
              <a:t> </a:t>
            </a:r>
            <a:r>
              <a:rPr lang="ru-RU" sz="4800" dirty="0" err="1" smtClean="0"/>
              <a:t>Шамякін</a:t>
            </a:r>
            <a:r>
              <a:rPr lang="ru-RU" sz="4800" dirty="0" smtClean="0"/>
              <a:t> : </a:t>
            </a:r>
            <a:r>
              <a:rPr lang="ru-RU" sz="4800" dirty="0" err="1" smtClean="0"/>
              <a:t>вядомы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невядомы</a:t>
            </a:r>
            <a:r>
              <a:rPr lang="ru-RU" sz="4800" dirty="0" smtClean="0"/>
              <a:t>: </a:t>
            </a:r>
            <a:r>
              <a:rPr lang="ru-RU" sz="4800" dirty="0" err="1" smtClean="0"/>
              <a:t>успаміны</a:t>
            </a:r>
            <a:r>
              <a:rPr lang="ru-RU" sz="4800" dirty="0" smtClean="0"/>
              <a:t>, </a:t>
            </a:r>
            <a:r>
              <a:rPr lang="ru-RU" sz="4800" dirty="0" err="1" smtClean="0"/>
              <a:t>эсэ</a:t>
            </a:r>
            <a:r>
              <a:rPr lang="ru-RU" sz="4800" dirty="0" smtClean="0"/>
              <a:t>, </a:t>
            </a:r>
            <a:r>
              <a:rPr lang="ru-RU" sz="4800" dirty="0" err="1" smtClean="0"/>
              <a:t>аповесць</a:t>
            </a:r>
            <a:r>
              <a:rPr lang="ru-RU" sz="4800" dirty="0" smtClean="0"/>
              <a:t> / </a:t>
            </a:r>
            <a:r>
              <a:rPr lang="ru-RU" sz="4800" dirty="0" err="1" smtClean="0"/>
              <a:t>укладальнік</a:t>
            </a:r>
            <a:r>
              <a:rPr lang="ru-RU" sz="4800" dirty="0" smtClean="0"/>
              <a:t> Т. </a:t>
            </a:r>
            <a:r>
              <a:rPr lang="ru-RU" sz="4800" dirty="0" err="1" smtClean="0"/>
              <a:t>Шамякіна</a:t>
            </a:r>
            <a:r>
              <a:rPr lang="ru-RU" sz="4800" dirty="0" smtClean="0"/>
              <a:t>. — </a:t>
            </a:r>
            <a:r>
              <a:rPr lang="ru-RU" sz="4800" dirty="0" err="1" smtClean="0"/>
              <a:t>Мінск</a:t>
            </a:r>
            <a:r>
              <a:rPr lang="ru-RU" sz="4800" dirty="0" smtClean="0"/>
              <a:t> : </a:t>
            </a:r>
            <a:r>
              <a:rPr lang="ru-RU" sz="4800" dirty="0" err="1" smtClean="0"/>
              <a:t>Літаратура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Мастацтва</a:t>
            </a:r>
            <a:r>
              <a:rPr lang="ru-RU" sz="4800" dirty="0" smtClean="0"/>
              <a:t>, 2011. — 269 с.</a:t>
            </a: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15716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429132"/>
            <a:ext cx="14996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285860"/>
            <a:ext cx="15001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429132"/>
            <a:ext cx="15001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2786058"/>
            <a:ext cx="14620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1905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052736"/>
            <a:ext cx="2295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005064"/>
            <a:ext cx="2281241" cy="257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149080"/>
            <a:ext cx="1428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861048"/>
            <a:ext cx="1905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645024"/>
            <a:ext cx="1838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861048"/>
            <a:ext cx="1690684" cy="260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0" y="214290"/>
            <a:ext cx="8964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sz="2800" b="1" i="1" dirty="0" smtClean="0">
                <a:solidFill>
                  <a:schemeClr val="tx2"/>
                </a:solidFill>
              </a:rPr>
              <a:t>Творы Івана Шамякіна, перакладзеныя на рускую мову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268760"/>
            <a:ext cx="2736304" cy="24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980728"/>
            <a:ext cx="18002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908720"/>
            <a:ext cx="1790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2708920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14488"/>
            <a:ext cx="1939200" cy="207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20688"/>
            <a:ext cx="1895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642918"/>
            <a:ext cx="1905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571480"/>
            <a:ext cx="1905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1391522" cy="256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500438"/>
            <a:ext cx="17859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3571876"/>
            <a:ext cx="1905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571480"/>
            <a:ext cx="2035034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0470" y="3714752"/>
            <a:ext cx="14635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3571876"/>
            <a:ext cx="15001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04" y="3500438"/>
            <a:ext cx="17145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428604"/>
            <a:ext cx="16192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Экранізацыя</a:t>
            </a:r>
            <a:r>
              <a:rPr lang="ru-RU" b="1" i="1" dirty="0" smtClean="0"/>
              <a:t>  </a:t>
            </a:r>
            <a:r>
              <a:rPr lang="be-BY" b="1" i="1" dirty="0" smtClean="0"/>
              <a:t>Твораў  Івана  Шамякіна</a:t>
            </a:r>
            <a:r>
              <a:rPr lang="ru-RU" b="1" i="1" dirty="0" smtClean="0"/>
              <a:t> 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43400" cy="5400600"/>
          </a:xfrm>
        </p:spPr>
        <p:txBody>
          <a:bodyPr>
            <a:noAutofit/>
          </a:bodyPr>
          <a:lstStyle/>
          <a:p>
            <a:r>
              <a:rPr lang="ru-RU" sz="1200" dirty="0" smtClean="0"/>
              <a:t>"Криницы" - Минск Киностудия "</a:t>
            </a:r>
            <a:r>
              <a:rPr lang="ru-RU" sz="1200" dirty="0" err="1" smtClean="0"/>
              <a:t>Беларусьфильм</a:t>
            </a:r>
            <a:r>
              <a:rPr lang="ru-RU" sz="1200" dirty="0" smtClean="0"/>
              <a:t>" 1964 г.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Иосиф Шульман (по роману "Криницы")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sz="1200" dirty="0" smtClean="0"/>
              <a:t>"</a:t>
            </a:r>
            <a:r>
              <a:rPr lang="ru-RU" sz="1200" dirty="0" err="1" smtClean="0"/>
              <a:t>Трывожнае</a:t>
            </a:r>
            <a:r>
              <a:rPr lang="ru-RU" sz="1200" dirty="0" smtClean="0"/>
              <a:t> </a:t>
            </a:r>
            <a:r>
              <a:rPr lang="ru-RU" sz="1200" dirty="0" err="1" smtClean="0"/>
              <a:t>шчасце</a:t>
            </a:r>
            <a:r>
              <a:rPr lang="ru-RU" sz="1200" dirty="0" smtClean="0"/>
              <a:t>" </a:t>
            </a:r>
            <a:r>
              <a:rPr lang="ru-RU" sz="1200" dirty="0" err="1" smtClean="0"/>
              <a:t>тэлеспектакль</a:t>
            </a:r>
            <a:r>
              <a:rPr lang="ru-RU" sz="1200" dirty="0" smtClean="0"/>
              <a:t> у 4-х </a:t>
            </a:r>
            <a:r>
              <a:rPr lang="ru-RU" sz="1200" dirty="0" err="1" smtClean="0"/>
              <a:t>частках</a:t>
            </a:r>
            <a:r>
              <a:rPr lang="ru-RU" sz="1200" dirty="0" smtClean="0"/>
              <a:t> - </a:t>
            </a:r>
            <a:r>
              <a:rPr lang="ru-RU" sz="1200" dirty="0" err="1" smtClean="0"/>
              <a:t>Беларускае</a:t>
            </a:r>
            <a:r>
              <a:rPr lang="ru-RU" sz="1200" dirty="0" smtClean="0"/>
              <a:t> </a:t>
            </a:r>
            <a:r>
              <a:rPr lang="ru-RU" sz="1200" dirty="0" err="1" smtClean="0"/>
              <a:t>тэлебачанне</a:t>
            </a:r>
            <a:r>
              <a:rPr lang="ru-RU" sz="1200" dirty="0" smtClean="0"/>
              <a:t> 1968 г. </a:t>
            </a:r>
            <a:r>
              <a:rPr lang="ru-RU" sz="1200" dirty="0" err="1" smtClean="0"/>
              <a:t>рэж</a:t>
            </a:r>
            <a:r>
              <a:rPr lang="ru-RU" sz="1200" dirty="0" smtClean="0"/>
              <a:t>. </a:t>
            </a:r>
            <a:r>
              <a:rPr lang="ru-RU" sz="1200" dirty="0" err="1" smtClean="0"/>
              <a:t>Аляксандр</a:t>
            </a:r>
            <a:r>
              <a:rPr lang="ru-RU" sz="1200" dirty="0" smtClean="0"/>
              <a:t> </a:t>
            </a:r>
            <a:r>
              <a:rPr lang="ru-RU" sz="1200" dirty="0" err="1" smtClean="0"/>
              <a:t>Гутковіч</a:t>
            </a:r>
            <a:r>
              <a:rPr lang="ru-RU" sz="1200" dirty="0" smtClean="0"/>
              <a:t> (па </a:t>
            </a:r>
            <a:r>
              <a:rPr lang="ru-RU" sz="1200" dirty="0" err="1" smtClean="0"/>
              <a:t>збору</a:t>
            </a:r>
            <a:r>
              <a:rPr lang="ru-RU" sz="1200" dirty="0" smtClean="0"/>
              <a:t> </a:t>
            </a:r>
            <a:r>
              <a:rPr lang="ru-RU" sz="1200" dirty="0" err="1" smtClean="0"/>
              <a:t>аповесцей</a:t>
            </a:r>
            <a:r>
              <a:rPr lang="ru-RU" sz="1200" dirty="0" smtClean="0"/>
              <a:t> "</a:t>
            </a:r>
            <a:r>
              <a:rPr lang="ru-RU" sz="1200" dirty="0" err="1" smtClean="0"/>
              <a:t>Трывожнае</a:t>
            </a:r>
            <a:r>
              <a:rPr lang="ru-RU" sz="1200" dirty="0" smtClean="0"/>
              <a:t> </a:t>
            </a:r>
            <a:r>
              <a:rPr lang="ru-RU" sz="1200" dirty="0" err="1" smtClean="0"/>
              <a:t>шчасце</a:t>
            </a:r>
            <a:r>
              <a:rPr lang="ru-RU" sz="1200" dirty="0" smtClean="0"/>
              <a:t>")</a:t>
            </a:r>
          </a:p>
          <a:p>
            <a:endParaRPr lang="ru-RU" sz="800" dirty="0" smtClean="0"/>
          </a:p>
          <a:p>
            <a:r>
              <a:rPr lang="ru-RU" sz="1200" dirty="0" smtClean="0"/>
              <a:t>"</a:t>
            </a:r>
            <a:r>
              <a:rPr lang="ru-RU" sz="1200" dirty="0" err="1" smtClean="0"/>
              <a:t>Xлеб</a:t>
            </a:r>
            <a:r>
              <a:rPr lang="ru-RU" sz="1200" dirty="0" smtClean="0"/>
              <a:t> пахнет порохом" - Минск Киностудия "</a:t>
            </a:r>
            <a:r>
              <a:rPr lang="ru-RU" sz="1200" dirty="0" err="1" smtClean="0"/>
              <a:t>Беларусьфильм</a:t>
            </a:r>
            <a:r>
              <a:rPr lang="ru-RU" sz="1200" dirty="0" smtClean="0"/>
              <a:t>" 1974 г.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Вячеслав Никифоров (по киноповести "</a:t>
            </a:r>
            <a:r>
              <a:rPr lang="ru-RU" sz="1200" dirty="0" err="1" smtClean="0"/>
              <a:t>Эшалон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прайшоў</a:t>
            </a:r>
            <a:r>
              <a:rPr lang="ru-RU" sz="1200" dirty="0" smtClean="0"/>
              <a:t>")</a:t>
            </a:r>
          </a:p>
          <a:p>
            <a:endParaRPr lang="ru-RU" sz="800" dirty="0" smtClean="0"/>
          </a:p>
          <a:p>
            <a:r>
              <a:rPr lang="ru-RU" sz="1200" dirty="0" smtClean="0"/>
              <a:t>"Свадебная ночь" - Минск Киностудия "</a:t>
            </a:r>
            <a:r>
              <a:rPr lang="ru-RU" sz="1200" dirty="0" err="1" smtClean="0"/>
              <a:t>Беларусьфильм</a:t>
            </a:r>
            <a:r>
              <a:rPr lang="ru-RU" sz="1200" dirty="0" smtClean="0"/>
              <a:t>" 1975 г.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Александр Карпов (па </a:t>
            </a:r>
            <a:r>
              <a:rPr lang="ru-RU" sz="1200" dirty="0" err="1" smtClean="0"/>
              <a:t>аповесці</a:t>
            </a:r>
            <a:r>
              <a:rPr lang="ru-RU" sz="1200" dirty="0" smtClean="0"/>
              <a:t> "</a:t>
            </a:r>
            <a:r>
              <a:rPr lang="ru-RU" sz="1200" dirty="0" err="1" smtClean="0"/>
              <a:t>Шлюбная</a:t>
            </a:r>
            <a:r>
              <a:rPr lang="ru-RU" sz="1200" dirty="0" smtClean="0"/>
              <a:t> </a:t>
            </a:r>
            <a:r>
              <a:rPr lang="ru-RU" sz="1200" dirty="0" err="1" smtClean="0"/>
              <a:t>ноч</a:t>
            </a:r>
            <a:r>
              <a:rPr lang="ru-RU" sz="1200" dirty="0" smtClean="0"/>
              <a:t>")</a:t>
            </a:r>
          </a:p>
          <a:p>
            <a:endParaRPr lang="ru-RU" sz="800" dirty="0" smtClean="0"/>
          </a:p>
          <a:p>
            <a:r>
              <a:rPr lang="ru-RU" sz="1200" dirty="0" smtClean="0"/>
              <a:t>"Торговка и поэт" - Москва </a:t>
            </a:r>
            <a:r>
              <a:rPr lang="ru-RU" sz="1200" dirty="0" err="1" smtClean="0"/>
              <a:t>Кіностудія</a:t>
            </a:r>
            <a:r>
              <a:rPr lang="ru-RU" sz="1200" dirty="0" smtClean="0"/>
              <a:t> «Мосфильм» 1976 г. </a:t>
            </a:r>
            <a:r>
              <a:rPr lang="ru-RU" sz="1200" dirty="0" err="1" smtClean="0"/>
              <a:t>реж</a:t>
            </a:r>
            <a:r>
              <a:rPr lang="ru-RU" sz="1200" dirty="0" smtClean="0"/>
              <a:t> Самсон Самсонов (па </a:t>
            </a:r>
            <a:r>
              <a:rPr lang="ru-RU" sz="1200" dirty="0" err="1" smtClean="0"/>
              <a:t>аповесці</a:t>
            </a:r>
            <a:r>
              <a:rPr lang="ru-RU" sz="1200" dirty="0" smtClean="0"/>
              <a:t> "</a:t>
            </a:r>
            <a:r>
              <a:rPr lang="ru-RU" sz="1200" dirty="0" err="1" smtClean="0"/>
              <a:t>Гандлярка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паэт</a:t>
            </a:r>
            <a:r>
              <a:rPr lang="ru-RU" sz="1200" dirty="0" smtClean="0"/>
              <a:t>")</a:t>
            </a:r>
          </a:p>
          <a:p>
            <a:endParaRPr lang="ru-RU" sz="800" dirty="0" smtClean="0"/>
          </a:p>
          <a:p>
            <a:r>
              <a:rPr lang="ru-RU" sz="1200" dirty="0" smtClean="0"/>
              <a:t>"Возьму твою боль» - Минск Киностудия "</a:t>
            </a:r>
            <a:r>
              <a:rPr lang="ru-RU" sz="1200" dirty="0" err="1" smtClean="0"/>
              <a:t>Беларусьфильм</a:t>
            </a:r>
            <a:r>
              <a:rPr lang="ru-RU" sz="1200" dirty="0" smtClean="0"/>
              <a:t>" 1978 г.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Михаил </a:t>
            </a:r>
            <a:r>
              <a:rPr lang="ru-RU" sz="1200" dirty="0" err="1" smtClean="0"/>
              <a:t>Пташук</a:t>
            </a:r>
            <a:r>
              <a:rPr lang="ru-RU" sz="1200" dirty="0" smtClean="0"/>
              <a:t> (па </a:t>
            </a:r>
            <a:r>
              <a:rPr lang="ru-RU" sz="1200" dirty="0" err="1" smtClean="0"/>
              <a:t>раману</a:t>
            </a:r>
            <a:r>
              <a:rPr lang="ru-RU" sz="1200" dirty="0" smtClean="0"/>
              <a:t> "</a:t>
            </a:r>
            <a:r>
              <a:rPr lang="ru-RU" sz="1200" dirty="0" err="1" smtClean="0"/>
              <a:t>Вазьму</a:t>
            </a:r>
            <a:r>
              <a:rPr lang="ru-RU" sz="1200" dirty="0" smtClean="0"/>
              <a:t> </a:t>
            </a:r>
            <a:r>
              <a:rPr lang="ru-RU" sz="1200" dirty="0" err="1" smtClean="0"/>
              <a:t>тваю</a:t>
            </a:r>
            <a:r>
              <a:rPr lang="ru-RU" sz="1200" dirty="0" smtClean="0"/>
              <a:t> боль")</a:t>
            </a:r>
          </a:p>
          <a:p>
            <a:endParaRPr lang="ru-RU" sz="800" dirty="0" smtClean="0"/>
          </a:p>
          <a:p>
            <a:r>
              <a:rPr lang="ru-RU" sz="1200" dirty="0" smtClean="0"/>
              <a:t>"Атланты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карыятыды</a:t>
            </a:r>
            <a:r>
              <a:rPr lang="ru-RU" sz="1200" dirty="0" smtClean="0"/>
              <a:t>" </a:t>
            </a:r>
            <a:r>
              <a:rPr lang="ru-RU" sz="1200" dirty="0" err="1" smtClean="0"/>
              <a:t>тэлефильм</a:t>
            </a:r>
            <a:r>
              <a:rPr lang="ru-RU" sz="1200" dirty="0" smtClean="0"/>
              <a:t> у 4-х </a:t>
            </a:r>
            <a:r>
              <a:rPr lang="ru-RU" sz="1200" dirty="0" err="1" smtClean="0"/>
              <a:t>серыях</a:t>
            </a:r>
            <a:r>
              <a:rPr lang="ru-RU" sz="1200" dirty="0" smtClean="0"/>
              <a:t> - </a:t>
            </a:r>
            <a:r>
              <a:rPr lang="ru-RU" sz="1200" dirty="0" err="1" smtClean="0"/>
              <a:t>Беларускае</a:t>
            </a:r>
            <a:r>
              <a:rPr lang="ru-RU" sz="1200" dirty="0" smtClean="0"/>
              <a:t> </a:t>
            </a:r>
            <a:r>
              <a:rPr lang="ru-RU" sz="1200" dirty="0" err="1" smtClean="0"/>
              <a:t>тэлебачанне</a:t>
            </a:r>
            <a:r>
              <a:rPr lang="ru-RU" sz="1200" dirty="0" smtClean="0"/>
              <a:t> 1980 г. </a:t>
            </a:r>
            <a:r>
              <a:rPr lang="ru-RU" sz="1200" dirty="0" err="1" smtClean="0"/>
              <a:t>рэжысёр</a:t>
            </a:r>
            <a:r>
              <a:rPr lang="ru-RU" sz="1200" dirty="0" smtClean="0"/>
              <a:t> </a:t>
            </a:r>
            <a:r>
              <a:rPr lang="ru-RU" sz="1200" dirty="0" err="1" smtClean="0"/>
              <a:t>Уладзімір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Перагуд</a:t>
            </a:r>
            <a:r>
              <a:rPr lang="ru-RU" sz="1200" dirty="0" smtClean="0"/>
              <a:t> (па </a:t>
            </a:r>
            <a:r>
              <a:rPr lang="ru-RU" sz="1200" dirty="0" err="1" smtClean="0"/>
              <a:t>раману</a:t>
            </a:r>
            <a:r>
              <a:rPr lang="ru-RU" sz="1200" dirty="0" smtClean="0"/>
              <a:t> "Атланты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карыятыды</a:t>
            </a:r>
            <a:r>
              <a:rPr lang="ru-RU" sz="1200" dirty="0" smtClean="0"/>
              <a:t>")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sz="1200" dirty="0" smtClean="0"/>
              <a:t>"Глыбокая </a:t>
            </a:r>
            <a:r>
              <a:rPr lang="ru-RU" sz="1200" dirty="0" err="1" smtClean="0"/>
              <a:t>плынь</a:t>
            </a:r>
            <a:r>
              <a:rPr lang="ru-RU" sz="1200" dirty="0" smtClean="0"/>
              <a:t>" - Минск </a:t>
            </a:r>
            <a:r>
              <a:rPr lang="ru-RU" sz="1200" dirty="0" err="1" smtClean="0"/>
              <a:t>Нацыянальная</a:t>
            </a:r>
            <a:r>
              <a:rPr lang="ru-RU" sz="1200" dirty="0" smtClean="0"/>
              <a:t> </a:t>
            </a:r>
            <a:r>
              <a:rPr lang="ru-RU" sz="1200" dirty="0" err="1" smtClean="0"/>
              <a:t>кiнастудыя</a:t>
            </a:r>
            <a:r>
              <a:rPr lang="ru-RU" sz="1200" dirty="0" smtClean="0"/>
              <a:t> «</a:t>
            </a:r>
            <a:r>
              <a:rPr lang="ru-RU" sz="1200" dirty="0" err="1" smtClean="0"/>
              <a:t>Беларусьфiльм</a:t>
            </a:r>
            <a:r>
              <a:rPr lang="ru-RU" sz="1200" dirty="0" smtClean="0"/>
              <a:t>» 2005 г. </a:t>
            </a:r>
            <a:r>
              <a:rPr lang="ru-RU" sz="1200" dirty="0" err="1" smtClean="0"/>
              <a:t>рэж</a:t>
            </a:r>
            <a:r>
              <a:rPr lang="ru-RU" sz="1200" dirty="0" smtClean="0"/>
              <a:t>. </a:t>
            </a:r>
            <a:r>
              <a:rPr lang="ru-RU" sz="1200" dirty="0" err="1" smtClean="0"/>
              <a:t>Маргарыта</a:t>
            </a:r>
            <a:r>
              <a:rPr lang="ru-RU" sz="1200" dirty="0" smtClean="0"/>
              <a:t> </a:t>
            </a:r>
            <a:r>
              <a:rPr lang="ru-RU" sz="1200" dirty="0" err="1" smtClean="0"/>
              <a:t>Касымава</a:t>
            </a:r>
            <a:r>
              <a:rPr lang="ru-RU" sz="1200" dirty="0" smtClean="0"/>
              <a:t> (па </a:t>
            </a:r>
            <a:r>
              <a:rPr lang="ru-RU" sz="1200" dirty="0" err="1" smtClean="0"/>
              <a:t>раманах</a:t>
            </a:r>
            <a:r>
              <a:rPr lang="ru-RU" sz="1200" dirty="0" smtClean="0"/>
              <a:t> «</a:t>
            </a:r>
            <a:r>
              <a:rPr lang="ru-RU" sz="1200" dirty="0" err="1" smtClean="0"/>
              <a:t>Снежныя</a:t>
            </a:r>
            <a:r>
              <a:rPr lang="ru-RU" sz="1200" dirty="0" smtClean="0"/>
              <a:t> </a:t>
            </a:r>
            <a:r>
              <a:rPr lang="ru-RU" sz="1200" dirty="0" err="1" smtClean="0"/>
              <a:t>зiмы</a:t>
            </a:r>
            <a:r>
              <a:rPr lang="ru-RU" sz="1200" dirty="0" smtClean="0"/>
              <a:t>» </a:t>
            </a:r>
            <a:r>
              <a:rPr lang="ru-RU" sz="1200" dirty="0" err="1" smtClean="0"/>
              <a:t>i</a:t>
            </a:r>
            <a:r>
              <a:rPr lang="ru-RU" sz="1200" dirty="0" smtClean="0"/>
              <a:t> «Глыбокая </a:t>
            </a:r>
            <a:r>
              <a:rPr lang="ru-RU" sz="1200" dirty="0" err="1" smtClean="0"/>
              <a:t>плынь</a:t>
            </a:r>
            <a:r>
              <a:rPr lang="ru-RU" sz="1200" dirty="0" smtClean="0"/>
              <a:t>»)</a:t>
            </a:r>
          </a:p>
          <a:p>
            <a:endParaRPr lang="ru-RU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071546"/>
            <a:ext cx="19288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18573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357694"/>
            <a:ext cx="3786214" cy="214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58200" cy="1008112"/>
          </a:xfrm>
        </p:spPr>
        <p:txBody>
          <a:bodyPr>
            <a:noAutofit/>
          </a:bodyPr>
          <a:lstStyle/>
          <a:p>
            <a:pPr lvl="0" algn="ctr"/>
            <a:r>
              <a:rPr lang="ru-RU" sz="4000" i="1" dirty="0" err="1" smtClean="0"/>
              <a:t>класікі</a:t>
            </a:r>
            <a:r>
              <a:rPr lang="ru-RU" sz="4000" i="1" dirty="0" smtClean="0"/>
              <a:t> не </a:t>
            </a:r>
            <a:r>
              <a:rPr lang="ru-RU" sz="4000" i="1" dirty="0" err="1" smtClean="0"/>
              <a:t>паміраюць</a:t>
            </a:r>
            <a:r>
              <a:rPr lang="ru-RU" sz="4000" i="1" dirty="0" smtClean="0"/>
              <a:t> </a:t>
            </a:r>
            <a:br>
              <a:rPr lang="ru-RU" sz="4000" i="1" dirty="0" smtClean="0"/>
            </a:br>
            <a:endParaRPr lang="ru-RU" sz="4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060848"/>
            <a:ext cx="3008313" cy="334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79912" y="4143380"/>
            <a:ext cx="5184576" cy="16618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e-BY" sz="1600" dirty="0" smtClean="0">
                <a:solidFill>
                  <a:schemeClr val="tx1"/>
                </a:solidFill>
              </a:rPr>
              <a:t>У Мінску, на фасадзе дома №11 па вуліцы Янкі Купалы, устаноўлена мемарыяльная дошка народнаму пісьменніку  Беларусі І.П. Шамякіну. </a:t>
            </a:r>
          </a:p>
          <a:p>
            <a:pPr algn="just">
              <a:buNone/>
            </a:pPr>
            <a:r>
              <a:rPr lang="be-BY" sz="1600" dirty="0" smtClean="0">
                <a:solidFill>
                  <a:schemeClr val="tx1"/>
                </a:solidFill>
              </a:rPr>
              <a:t>У гэтым доме ён пражыў 35 гадоў, з 1969 па 2004 год.</a:t>
            </a:r>
          </a:p>
          <a:p>
            <a:pPr algn="just"/>
            <a:endParaRPr lang="ru-RU" sz="19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96752"/>
            <a:ext cx="33843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30724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3016"/>
            <a:ext cx="30480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248664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844824"/>
            <a:ext cx="3240360" cy="243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51520" y="414908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be-BY" sz="1600" dirty="0" smtClean="0"/>
              <a:t>У жніўні 2006 года адбылася значная падзея ў гісторыі Мазырскага дзяржаўнага педагагічнага ўніверсітэта. Яму было прысвоена імя Івана Пятровіча Шамякіна.</a:t>
            </a:r>
            <a:endParaRPr lang="ru-RU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980728"/>
            <a:ext cx="24510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55576" y="188641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 ГАНАРЫМСЯ  ІМЕНЕМ  ТВАІМ</a:t>
            </a:r>
            <a:endParaRPr lang="ru-RU" sz="3200" i="1" dirty="0" smtClean="0"/>
          </a:p>
          <a:p>
            <a:pPr algn="ctr"/>
            <a:endParaRPr lang="be-BY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071546"/>
            <a:ext cx="4635624" cy="5253054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be-BY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be-BY" sz="1600" dirty="0" smtClean="0">
                <a:solidFill>
                  <a:schemeClr val="tx1"/>
                </a:solidFill>
              </a:rPr>
              <a:t>У 2006 годзе ў вёсцы Карма Добрушскага раёну быў устаноўлены бюст І. Шамякіну (скульптар Дзмітрый Папоў).</a:t>
            </a:r>
            <a:endParaRPr lang="ru-RU" sz="1600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9604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80728"/>
          </a:xfrm>
        </p:spPr>
        <p:txBody>
          <a:bodyPr/>
          <a:lstStyle/>
          <a:p>
            <a:pPr algn="ctr"/>
            <a:r>
              <a:rPr lang="be-BY" sz="3200" b="1" i="1" dirty="0" smtClean="0"/>
              <a:t>РадаВОД    івана   шамякіна</a:t>
            </a:r>
            <a:endParaRPr lang="ru-RU" sz="3200" b="1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1520" y="5445224"/>
            <a:ext cx="8740080" cy="1224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sz="1700" dirty="0" smtClean="0"/>
              <a:t> </a:t>
            </a:r>
            <a:r>
              <a:rPr lang="be-BY" sz="1700" dirty="0" smtClean="0">
                <a:solidFill>
                  <a:schemeClr val="tx1"/>
                </a:solidFill>
              </a:rPr>
              <a:t>Іван Пятровіч Шамякін нарадзіўся 30.01.1921 г.  у вёсцы Карма Добрушскага раёна Гомельскай вобласці. </a:t>
            </a:r>
            <a:endParaRPr lang="ru-RU" sz="17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700" dirty="0" smtClean="0">
                <a:solidFill>
                  <a:schemeClr val="tx1"/>
                </a:solidFill>
              </a:rPr>
              <a:t> У такой </a:t>
            </a:r>
            <a:r>
              <a:rPr lang="ru-RU" sz="1700" dirty="0" err="1" smtClean="0">
                <a:solidFill>
                  <a:schemeClr val="tx1"/>
                </a:solidFill>
              </a:rPr>
              <a:t>леснічоўцы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</a:rPr>
              <a:t>ён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</a:rPr>
              <a:t>гадаваўся</a:t>
            </a:r>
            <a:r>
              <a:rPr lang="ru-RU" sz="1700" dirty="0" smtClean="0">
                <a:solidFill>
                  <a:schemeClr val="tx1"/>
                </a:solidFill>
              </a:rPr>
              <a:t>.  </a:t>
            </a:r>
            <a:r>
              <a:rPr lang="ru-RU" sz="1700" dirty="0" err="1" smtClean="0">
                <a:solidFill>
                  <a:schemeClr val="tx1"/>
                </a:solidFill>
              </a:rPr>
              <a:t>Адсюль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</a:rPr>
              <a:t>паходзяць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</a:rPr>
              <a:t>яго</a:t>
            </a: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</a:rPr>
              <a:t>бацькі</a:t>
            </a:r>
            <a:r>
              <a:rPr lang="ru-RU" sz="1700" dirty="0" smtClean="0">
                <a:solidFill>
                  <a:schemeClr val="tx1"/>
                </a:solidFill>
              </a:rPr>
              <a:t>, </a:t>
            </a:r>
            <a:r>
              <a:rPr lang="ru-RU" sz="1700" dirty="0" err="1" smtClean="0">
                <a:solidFill>
                  <a:schemeClr val="tx1"/>
                </a:solidFill>
              </a:rPr>
              <a:t>дзяды</a:t>
            </a:r>
            <a:r>
              <a:rPr lang="ru-RU" sz="1700" dirty="0" smtClean="0">
                <a:solidFill>
                  <a:schemeClr val="tx1"/>
                </a:solidFill>
              </a:rPr>
              <a:t>, усе </a:t>
            </a:r>
            <a:r>
              <a:rPr lang="ru-RU" sz="1700" dirty="0" err="1" smtClean="0">
                <a:solidFill>
                  <a:schemeClr val="tx1"/>
                </a:solidFill>
              </a:rPr>
              <a:t>продкі</a:t>
            </a:r>
            <a:r>
              <a:rPr lang="ru-RU" sz="1700" dirty="0" smtClean="0">
                <a:solidFill>
                  <a:schemeClr val="tx1"/>
                </a:solidFill>
              </a:rPr>
              <a:t>.</a:t>
            </a:r>
            <a:endParaRPr lang="ru-RU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/>
            <a:r>
              <a:rPr lang="ru-RU" b="1" dirty="0" smtClean="0"/>
              <a:t>Титулы, награды и премии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u="sng" dirty="0" smtClean="0"/>
              <a:t>Звания, титулы</a:t>
            </a:r>
          </a:p>
          <a:p>
            <a:pPr>
              <a:buNone/>
            </a:pPr>
            <a:endParaRPr lang="be-BY" sz="2900" b="1" u="sng" dirty="0" smtClean="0"/>
          </a:p>
          <a:p>
            <a:pPr>
              <a:buNone/>
            </a:pPr>
            <a:endParaRPr lang="be-BY" sz="2900" b="1" u="sng" dirty="0" smtClean="0"/>
          </a:p>
          <a:p>
            <a:endParaRPr lang="ru-RU" sz="2900" dirty="0" smtClean="0"/>
          </a:p>
          <a:p>
            <a:r>
              <a:rPr lang="ru-RU" sz="4000" u="sng" dirty="0" smtClean="0">
                <a:solidFill>
                  <a:schemeClr val="tx1"/>
                </a:solidFill>
              </a:rPr>
              <a:t>Народный писатель Белорусской ССР (1972).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член-корреспондент Академии наук БССР (1980).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председатель Белорусского комитета защиты мира (1987)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академик Национальной академии наук Белоруссии (1994).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академик Международной славянской академии наук, образования, искусства и культуры (1996)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 </a:t>
            </a:r>
          </a:p>
          <a:p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343400" cy="5400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dirty="0" smtClean="0"/>
              <a:t>      </a:t>
            </a:r>
            <a:r>
              <a:rPr lang="ru-RU" sz="4000" b="1" u="sng" dirty="0" smtClean="0"/>
              <a:t>Премии</a:t>
            </a:r>
          </a:p>
          <a:p>
            <a:endParaRPr lang="ru-RU" sz="2900" dirty="0" smtClean="0"/>
          </a:p>
          <a:p>
            <a:r>
              <a:rPr lang="ru-RU" sz="4000" u="sng" dirty="0" smtClean="0">
                <a:solidFill>
                  <a:schemeClr val="tx1"/>
                </a:solidFill>
              </a:rPr>
              <a:t>Сталинская премия третьей степени (1951) — за роман «Глубокое течение» (1949)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Литературная премия имени </a:t>
            </a:r>
            <a:r>
              <a:rPr lang="ru-RU" sz="4000" u="sng" dirty="0" err="1" smtClean="0">
                <a:solidFill>
                  <a:schemeClr val="tx1"/>
                </a:solidFill>
              </a:rPr>
              <a:t>Якуба</a:t>
            </a:r>
            <a:r>
              <a:rPr lang="ru-RU" sz="4000" u="sng" dirty="0" smtClean="0">
                <a:solidFill>
                  <a:schemeClr val="tx1"/>
                </a:solidFill>
              </a:rPr>
              <a:t> Коласа (1959)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Государственная премия БССР имени </a:t>
            </a:r>
            <a:r>
              <a:rPr lang="ru-RU" sz="4000" u="sng" dirty="0" err="1" smtClean="0">
                <a:solidFill>
                  <a:schemeClr val="tx1"/>
                </a:solidFill>
              </a:rPr>
              <a:t>Якуба</a:t>
            </a:r>
            <a:r>
              <a:rPr lang="ru-RU" sz="4000" u="sng" dirty="0" smtClean="0">
                <a:solidFill>
                  <a:schemeClr val="tx1"/>
                </a:solidFill>
              </a:rPr>
              <a:t> Коласа (1968) — за роман «Сердце на ладони» (1963)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Литературная премия Министерства обороны СССР (1978)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Государственная премия БССР в области театрального искусства, кинематографии, радио и телевидения (1982) — за кинофильм «Возьму твою боль».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u="sng" dirty="0" smtClean="0">
                <a:solidFill>
                  <a:schemeClr val="tx1"/>
                </a:solidFill>
              </a:rPr>
              <a:t>Удостоен премии Союзного Государства Белоруссии и России (2002 год).</a:t>
            </a: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357562"/>
            <a:ext cx="14287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429256" y="6072206"/>
            <a:ext cx="1896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Орден «Знак Почёта»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357562"/>
            <a:ext cx="14287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7286644" y="5857892"/>
            <a:ext cx="1598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Медаль Франциска Скорины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5877272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Орден Отечественной войны </a:t>
            </a:r>
            <a:r>
              <a:rPr lang="en-US" sz="1600" dirty="0" smtClean="0"/>
              <a:t>II </a:t>
            </a:r>
            <a:r>
              <a:rPr lang="ru-RU" sz="1600" dirty="0" smtClean="0"/>
              <a:t>степени</a:t>
            </a:r>
            <a:endParaRPr lang="ru-RU" sz="1600" dirty="0"/>
          </a:p>
        </p:txBody>
      </p: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357694"/>
            <a:ext cx="1428750" cy="151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0" y="6093296"/>
            <a:ext cx="2456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Орден Октябрьской Революции</a:t>
            </a:r>
            <a:endParaRPr lang="ru-RU" sz="1600" dirty="0"/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14287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2643174" y="3571876"/>
            <a:ext cx="1452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600" dirty="0" smtClean="0"/>
              <a:t>Орден Ленина</a:t>
            </a:r>
            <a:endParaRPr lang="ru-RU" sz="1600" dirty="0"/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196752"/>
            <a:ext cx="142875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0" y="3500439"/>
            <a:ext cx="2214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Герой Социалистического Труда</a:t>
            </a:r>
            <a:endParaRPr lang="ru-RU" sz="1600" dirty="0"/>
          </a:p>
        </p:txBody>
      </p:sp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196752"/>
            <a:ext cx="14287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971600" y="1886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e-BY" sz="3600" b="1" dirty="0" smtClean="0">
                <a:solidFill>
                  <a:schemeClr val="tx2"/>
                </a:solidFill>
              </a:rPr>
              <a:t>Награды Ивана Шамякина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1571612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1571612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1571612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1571612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1857364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1857364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1857364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1857364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43570" y="2143116"/>
            <a:ext cx="685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6643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/>
              <a:t>Ваенны</a:t>
            </a:r>
            <a:r>
              <a:rPr lang="ru-RU" sz="3200" b="1" i="1" dirty="0" smtClean="0"/>
              <a:t> час </a:t>
            </a:r>
            <a:r>
              <a:rPr lang="ru-RU" sz="3200" b="1" i="1" dirty="0" err="1" smtClean="0"/>
              <a:t>шамяк</a:t>
            </a:r>
            <a:r>
              <a:rPr lang="be-BY" sz="3200" b="1" i="1" dirty="0" smtClean="0"/>
              <a:t>і</a:t>
            </a:r>
            <a:r>
              <a:rPr lang="ru-RU" sz="3200" b="1" i="1" dirty="0" smtClean="0"/>
              <a:t>на</a:t>
            </a:r>
            <a:endParaRPr lang="ru-RU" sz="32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916832"/>
            <a:ext cx="3143272" cy="408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4843466" cy="406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00496" y="6000768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аднапалчанамі. Фота часоў Вялікай Айчыннай вайны.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6000768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Іван Шамякін у час Вялікай Айчыннай вайны. 1945 г.</a:t>
            </a:r>
            <a:endParaRPr lang="ru-RU" sz="16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1187812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1940-1945 гг у Савецкай арміі – камандзір гарматы, затым камсорг дывізіёна. Удзельнічаў у баях пад Мурманскам, у вызваленні Польшчы, у баях на Одары.</a:t>
            </a:r>
            <a:endParaRPr kumimoji="0" lang="be-BY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Autofit/>
          </a:bodyPr>
          <a:lstStyle/>
          <a:p>
            <a:pPr algn="ctr"/>
            <a:r>
              <a:rPr lang="be-BY" sz="3200" b="1" i="1" dirty="0" smtClean="0"/>
              <a:t/>
            </a:r>
            <a:br>
              <a:rPr lang="be-BY" sz="3200" b="1" i="1" dirty="0" smtClean="0"/>
            </a:br>
            <a:r>
              <a:rPr lang="be-BY" sz="3200" b="1" i="1" dirty="0" smtClean="0"/>
              <a:t>ТЭРЫТОРЫЯ ЛЮБОВІ (МАЦІ ПІСЬМЕННІКА)</a:t>
            </a:r>
            <a:br>
              <a:rPr lang="be-BY" sz="3200" b="1" i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553480" cy="54292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be-BY" sz="2400" b="1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56792"/>
            <a:ext cx="3854232" cy="430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104456" cy="430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6000768"/>
            <a:ext cx="3710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e-BY" sz="1600" dirty="0" smtClean="0"/>
              <a:t>  З маці Сінклетай Сцяпанаўнай. 1963 г.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6000768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dirty="0" smtClean="0"/>
              <a:t>Маці з сестрамі Таццянай і Галяй. 1960-е гг.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be-BY" sz="3200" b="1" i="1" dirty="0" smtClean="0"/>
              <a:t/>
            </a:r>
            <a:br>
              <a:rPr lang="be-BY" sz="3200" b="1" i="1" dirty="0" smtClean="0"/>
            </a:br>
            <a:r>
              <a:rPr lang="be-BY" sz="3200" b="1" i="1" dirty="0" smtClean="0"/>
              <a:t/>
            </a:r>
            <a:br>
              <a:rPr lang="be-BY" sz="3200" b="1" i="1" dirty="0" smtClean="0"/>
            </a:br>
            <a:r>
              <a:rPr lang="be-BY" sz="3200" b="1" i="1" dirty="0" smtClean="0"/>
              <a:t>тэрыторыя кахання (жонка пісьменніка)</a:t>
            </a:r>
            <a:r>
              <a:rPr lang="be-BY" sz="3200" i="1" dirty="0" smtClean="0"/>
              <a:t/>
            </a:r>
            <a:br>
              <a:rPr lang="be-BY" sz="3200" i="1" dirty="0" smtClean="0"/>
            </a:br>
            <a:r>
              <a:rPr lang="be-BY" sz="3200" dirty="0" smtClean="0"/>
              <a:t/>
            </a:r>
            <a:br>
              <a:rPr lang="be-BY" sz="3200" dirty="0" smtClean="0"/>
            </a:br>
            <a:endParaRPr lang="ru-RU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7833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016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rot="10800000" flipV="1">
            <a:off x="395536" y="6045278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dirty="0" smtClean="0"/>
              <a:t>З  жонкай у час  круізу па Дунаі. 1960 г.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6021288"/>
            <a:ext cx="4499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dirty="0" smtClean="0"/>
              <a:t>З жонкай Марыяй Філатаўнай. 9 лютага 1973 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/>
              <a:t/>
            </a:r>
            <a:br>
              <a:rPr lang="be-BY" dirty="0" smtClean="0"/>
            </a:br>
            <a:r>
              <a:rPr lang="be-BY" b="1" i="1" dirty="0" smtClean="0"/>
              <a:t>Тэрыторыя  шчасця  (ДЗЕЦІ ПІСЬМЕННІКА)</a:t>
            </a:r>
            <a:br>
              <a:rPr lang="be-BY" b="1" i="1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40768"/>
            <a:ext cx="378621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6093296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сынам Сашам. 1950-я гг.</a:t>
            </a:r>
            <a:endParaRPr lang="ru-RU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929090" cy="459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6093296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дачкой Таццянай. 1951 г.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r>
              <a:rPr lang="be-BY" sz="3200" b="1" i="1" dirty="0" smtClean="0"/>
              <a:t>Тэрыторыя  шчасця  (унукі ПІСЬМЕННІКА)</a:t>
            </a:r>
            <a:endParaRPr lang="ru-RU" sz="3200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85710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5761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23529" y="6093296"/>
            <a:ext cx="3816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унучкай Машай. 1979 г.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6047577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жонкай і унучкай Машай. 1982 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З </a:t>
            </a:r>
            <a:r>
              <a:rPr lang="ru-RU" sz="3200" b="1" i="1" dirty="0" err="1" smtClean="0"/>
              <a:t>сямейнай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хронікі</a:t>
            </a:r>
            <a:endParaRPr lang="ru-RU" sz="3200" b="1" i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40768"/>
            <a:ext cx="4191000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6021288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dirty="0" smtClean="0"/>
              <a:t>Пісьменнік з жонкай і дачкой Алесяй. 1983 г.</a:t>
            </a:r>
            <a:endParaRPr lang="ru-RU" sz="1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40768"/>
            <a:ext cx="4343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44008" y="602128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жонкай, дочкамі Таццянай, Алесяй і зяцем Вячаславам. 1969 г.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40768"/>
            <a:ext cx="3855372" cy="41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71501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жонкай, дачкой Алесяй, зяцем А. К. Рагаўцовым і ўнукам Аляксеем. 1970 г.</a:t>
            </a:r>
            <a:endParaRPr lang="ru-RU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15689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14876" y="5643578"/>
            <a:ext cx="4214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600" dirty="0" smtClean="0"/>
              <a:t>З жонкай, дочкамі, зяцем, унучкай і сястрой жонкі. 1982 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1352</TotalTime>
  <Words>1280</Words>
  <Application>Microsoft Office PowerPoint</Application>
  <PresentationFormat>Экран (4:3)</PresentationFormat>
  <Paragraphs>194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</vt:lpstr>
      <vt:lpstr>РадаВОД    івана   шамякіна</vt:lpstr>
      <vt:lpstr>Ваенны час шамякіна</vt:lpstr>
      <vt:lpstr> ТЭРЫТОРЫЯ ЛЮБОВІ (МАЦІ ПІСЬМЕННІКА) </vt:lpstr>
      <vt:lpstr>  тэрыторыя кахання (жонка пісьменніка)  </vt:lpstr>
      <vt:lpstr> Тэрыторыя  шчасця  (ДЗЕЦІ ПІСЬМЕННІКА) </vt:lpstr>
      <vt:lpstr>Тэрыторыя  шчасця  (унукі ПІСЬМЕННІКА)</vt:lpstr>
      <vt:lpstr>З сямейнай хронікі</vt:lpstr>
      <vt:lpstr>Слайд 9</vt:lpstr>
      <vt:lpstr>Вольная хвілінка</vt:lpstr>
      <vt:lpstr>Пісьменнік  дзвюх эпох </vt:lpstr>
      <vt:lpstr>Слайд 12</vt:lpstr>
      <vt:lpstr>Слайд 13</vt:lpstr>
      <vt:lpstr>Слайд 14</vt:lpstr>
      <vt:lpstr>Слайд 15</vt:lpstr>
      <vt:lpstr> Экранізацыя  Твораў  Івана  Шамякіна   </vt:lpstr>
      <vt:lpstr>класікі не паміраюць  </vt:lpstr>
      <vt:lpstr>Слайд 18</vt:lpstr>
      <vt:lpstr>Слайд 19</vt:lpstr>
      <vt:lpstr>Титулы, награды и премии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130</cp:revision>
  <dcterms:modified xsi:type="dcterms:W3CDTF">2016-01-23T08:32:35Z</dcterms:modified>
</cp:coreProperties>
</file>